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36"/>
  </p:notesMasterIdLst>
  <p:sldIdLst>
    <p:sldId id="256" r:id="rId2"/>
    <p:sldId id="257" r:id="rId3"/>
    <p:sldId id="258" r:id="rId4"/>
    <p:sldId id="322" r:id="rId5"/>
    <p:sldId id="332" r:id="rId6"/>
    <p:sldId id="334" r:id="rId7"/>
    <p:sldId id="335" r:id="rId8"/>
    <p:sldId id="273" r:id="rId9"/>
    <p:sldId id="333" r:id="rId10"/>
    <p:sldId id="320" r:id="rId11"/>
    <p:sldId id="310" r:id="rId12"/>
    <p:sldId id="259" r:id="rId13"/>
    <p:sldId id="321" r:id="rId14"/>
    <p:sldId id="323" r:id="rId15"/>
    <p:sldId id="262" r:id="rId16"/>
    <p:sldId id="261" r:id="rId17"/>
    <p:sldId id="319" r:id="rId18"/>
    <p:sldId id="315" r:id="rId19"/>
    <p:sldId id="317" r:id="rId20"/>
    <p:sldId id="318" r:id="rId21"/>
    <p:sldId id="265" r:id="rId22"/>
    <p:sldId id="339" r:id="rId23"/>
    <p:sldId id="338" r:id="rId24"/>
    <p:sldId id="324" r:id="rId25"/>
    <p:sldId id="337" r:id="rId26"/>
    <p:sldId id="336" r:id="rId27"/>
    <p:sldId id="327" r:id="rId28"/>
    <p:sldId id="329" r:id="rId29"/>
    <p:sldId id="326" r:id="rId30"/>
    <p:sldId id="325" r:id="rId31"/>
    <p:sldId id="291" r:id="rId32"/>
    <p:sldId id="269" r:id="rId33"/>
    <p:sldId id="308" r:id="rId34"/>
    <p:sldId id="309" r:id="rId35"/>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ra Vasquez" initials="" lastIdx="9" clrIdx="0"/>
  <p:cmAuthor id="1" name="Leslie Valmont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A1FA1E-C1D6-4939-9266-6D9E1B3F0CEA}">
  <a:tblStyle styleId="{EDA1FA1E-C1D6-4939-9266-6D9E1B3F0CE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C4C4655B-F6BB-411C-99AE-50CE5D5C7E7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B807F9C-2AFA-424B-ADD6-5732B9843D7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510" autoAdjust="0"/>
  </p:normalViewPr>
  <p:slideViewPr>
    <p:cSldViewPr snapToGrid="0">
      <p:cViewPr varScale="1">
        <p:scale>
          <a:sx n="104" d="100"/>
          <a:sy n="104" d="100"/>
        </p:scale>
        <p:origin x="232" y="2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19T22:18:10.215" idx="1">
    <p:pos x="-247" y="588"/>
    <p:text>where are these located?</p:text>
  </p:cm>
  <p:cm authorId="0" dt="2018-04-19T23:22:23.141" idx="3">
    <p:pos x="-247" y="688"/>
    <p:text>In the spreadsheet: https://docs.google.com/spreadsheets/d/1jGM5moPqneGUWX7QWoYwd0YECeK_1nPCynlPYU8Irjc/edit#gid=1144827779</p:text>
  </p:cm>
  <p:cm authorId="0" dt="2018-04-19T23:23:20.696" idx="2">
    <p:pos x="-247" y="488"/>
    <p:text>All of the feasibility studies are low cost point and no low income consideration. +valmontebridges@gmail.com Can we copy and paste some of the feasibility studies covers here...</p:text>
  </p:cm>
  <p:cm authorId="0" dt="2018-04-19T23:23:20.696" idx="4">
    <p:pos x="-247" y="788"/>
    <p:text>Under "Feasibility &amp; Implementation"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1727"/>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172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17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1"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38" name="Shape 4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11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11</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17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br>
              <a:rPr lang="en-US" dirty="0"/>
            </a:b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12</a:t>
            </a:fld>
            <a:endParaRPr sz="13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br>
              <a:rPr lang="en-US" dirty="0"/>
            </a:b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13</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092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br>
              <a:rPr lang="en-US" dirty="0"/>
            </a:b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639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158750" lvl="0" indent="0" rtl="0">
              <a:spcBef>
                <a:spcPts val="0"/>
              </a:spcBef>
              <a:spcAft>
                <a:spcPts val="0"/>
              </a:spcAft>
              <a:buClr>
                <a:schemeClr val="dk1"/>
              </a:buClr>
              <a:buSzPts val="1100"/>
              <a:buNone/>
            </a:pPr>
            <a:endParaRPr sz="1100" dirty="0"/>
          </a:p>
        </p:txBody>
      </p:sp>
      <p:sp>
        <p:nvSpPr>
          <p:cNvPr id="307" name="Shape 307"/>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Shape 273"/>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rtl="0">
              <a:spcBef>
                <a:spcPts val="0"/>
              </a:spcBef>
              <a:spcAft>
                <a:spcPts val="0"/>
              </a:spcAft>
              <a:buNone/>
            </a:pPr>
            <a:endParaRPr dirty="0"/>
          </a:p>
        </p:txBody>
      </p:sp>
      <p:sp>
        <p:nvSpPr>
          <p:cNvPr id="274" name="Shape 274"/>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16</a:t>
            </a:fld>
            <a:endParaRPr sz="13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CCA Draft RPS Procurement Plans (July 2021), CCA RPS Compliance Reports (August 2021)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38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158750" lvl="0" indent="0" rtl="0">
              <a:spcBef>
                <a:spcPts val="0"/>
              </a:spcBef>
              <a:spcAft>
                <a:spcPts val="0"/>
              </a:spcAft>
              <a:buClr>
                <a:schemeClr val="dk1"/>
              </a:buClr>
              <a:buSzPts val="1100"/>
              <a:buNone/>
            </a:pPr>
            <a:endParaRPr sz="1100" dirty="0"/>
          </a:p>
        </p:txBody>
      </p:sp>
      <p:sp>
        <p:nvSpPr>
          <p:cNvPr id="307" name="Shape 307"/>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72971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158750" lvl="0" indent="0" rtl="0">
              <a:spcBef>
                <a:spcPts val="0"/>
              </a:spcBef>
              <a:spcAft>
                <a:spcPts val="0"/>
              </a:spcAft>
              <a:buClr>
                <a:schemeClr val="dk1"/>
              </a:buClr>
              <a:buSzPts val="1100"/>
              <a:buNone/>
            </a:pPr>
            <a:r>
              <a:rPr lang="en-US" sz="1100" dirty="0" err="1"/>
              <a:t>Source:https</a:t>
            </a:r>
            <a:r>
              <a:rPr lang="en-US" sz="1100" dirty="0"/>
              <a:t>://www.mcecleanenergy.org/local-projects/#SolarOne</a:t>
            </a:r>
            <a:endParaRPr sz="1100" dirty="0"/>
          </a:p>
        </p:txBody>
      </p:sp>
      <p:sp>
        <p:nvSpPr>
          <p:cNvPr id="307" name="Shape 307"/>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86036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Shape 218"/>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a:t>
            </a:fld>
            <a:endParaRPr sz="13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158750" lvl="0" indent="0" rtl="0">
              <a:spcBef>
                <a:spcPts val="0"/>
              </a:spcBef>
              <a:spcAft>
                <a:spcPts val="0"/>
              </a:spcAft>
              <a:buClr>
                <a:schemeClr val="dk1"/>
              </a:buClr>
              <a:buSzPts val="1100"/>
              <a:buNone/>
            </a:pPr>
            <a:endParaRPr sz="1100" dirty="0"/>
          </a:p>
        </p:txBody>
      </p:sp>
      <p:sp>
        <p:nvSpPr>
          <p:cNvPr id="307" name="Shape 307"/>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661196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Shape 332"/>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21</a:t>
            </a:fld>
            <a:endParaRPr sz="1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Next Steps: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There are many governance, regulatory and technical tasks that need to be resolved before a municipal</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aggregation business model can become functional. A summary of these tasks follow:</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Governance Tasks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Choose a governance structure such as the enterprise or service district models.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Determine which local governmental units should participate such as County only, County and</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towns within the County or seek local governments outside of County.</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Develop a strawman governance document.</a:t>
            </a: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Regulatory Tasks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The SCC should be contacted to appraise them of the County’s desires and intentions, and to</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solicit SCC staff feedback on the merits of the County pursuing the municipal aggregation business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model.</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The SCC staff should also be asked about the regulatory status of exit fees in the Commonwealth</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and any technical input on this Study’s input assumptions. Also discuss the opt-in/opt-out</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assumptions and licensing requirements.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Determine what customer notice requirements will be needed.</a:t>
            </a: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Technical Tasks</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Confirm that Dominion will continue to read all meters, prepare all bills, and collect revenues then</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rebate the market aggregator’s portion to the market aggregator.</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 Develop a timeline for key activities in forming a municipal aggregation business model that</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includes the tasks noted above as well as staffing requirements.</a:t>
            </a: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Sources :https://www.virginiacleanenergy.org/cca-data-centers-policy-study.html</a:t>
            </a: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720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Sources :https://www.virginiacleanenergy.org/cca-data-centers-policy-study.html</a:t>
            </a: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23</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50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r>
              <a:rPr lang="en-US" b="0" i="0" dirty="0">
                <a:solidFill>
                  <a:srgbClr val="000000"/>
                </a:solidFill>
                <a:effectLst/>
                <a:latin typeface="arial" panose="020B0604020202020204" pitchFamily="34" charset="0"/>
              </a:rPr>
              <a:t>Written Jan 18</a:t>
            </a:r>
            <a:r>
              <a:rPr lang="en-US" b="0" i="0" baseline="30000" dirty="0">
                <a:solidFill>
                  <a:srgbClr val="000000"/>
                </a:solidFill>
                <a:effectLst/>
                <a:latin typeface="arial" panose="020B0604020202020204" pitchFamily="34" charset="0"/>
              </a:rPr>
              <a:t>th</a:t>
            </a:r>
            <a:r>
              <a:rPr lang="en-US" b="0" i="0" dirty="0">
                <a:solidFill>
                  <a:srgbClr val="000000"/>
                </a:solidFill>
                <a:effectLst/>
                <a:latin typeface="arial" panose="020B0604020202020204" pitchFamily="34" charset="0"/>
              </a:rPr>
              <a:t>, 2023: residents of Brighton have saved $1.2 million total on electricity under the contract with Icon, but have subsequently lost $1 million since the company stopped providing electricity six months ago. </a:t>
            </a:r>
          </a:p>
          <a:p>
            <a:pPr marL="0" marR="0" lvl="0" indent="0" algn="l" rtl="0">
              <a:spcBef>
                <a:spcPts val="0"/>
              </a:spcBef>
              <a:spcAft>
                <a:spcPts val="0"/>
              </a:spcAft>
              <a:buClr>
                <a:srgbClr val="000000"/>
              </a:buClr>
              <a:buFont typeface="Arial"/>
              <a:buNone/>
            </a:pPr>
            <a:endParaRPr lang="en-US" b="0" i="0" dirty="0">
              <a:solidFill>
                <a:srgbClr val="000000"/>
              </a:solidFill>
              <a:effectLst/>
              <a:latin typeface="arial" panose="020B0604020202020204" pitchFamily="34" charset="0"/>
            </a:endParaRPr>
          </a:p>
          <a:p>
            <a:pPr marL="0" marR="0" lvl="0" indent="0" algn="l" rtl="0">
              <a:spcBef>
                <a:spcPts val="0"/>
              </a:spcBef>
              <a:spcAft>
                <a:spcPts val="0"/>
              </a:spcAft>
              <a:buClr>
                <a:srgbClr val="000000"/>
              </a:buClr>
              <a:buFont typeface="Arial"/>
              <a:buNone/>
            </a:pPr>
            <a:r>
              <a:rPr lang="en-US" b="0" i="0" dirty="0">
                <a:solidFill>
                  <a:srgbClr val="000000"/>
                </a:solidFill>
                <a:effectLst/>
                <a:latin typeface="arial" panose="020B0604020202020204" pitchFamily="34" charset="0"/>
              </a:rPr>
              <a:t>-</a:t>
            </a:r>
            <a:r>
              <a:rPr lang="en-US" b="0" i="0" dirty="0">
                <a:solidFill>
                  <a:srgbClr val="666666"/>
                </a:solidFill>
                <a:effectLst/>
                <a:latin typeface="Helvetica Neue"/>
              </a:rPr>
              <a:t>HVCP is a CCA partnership between Joule Community Power, which serves as the program administrator; and Hudson Valley Energy, the local program manager.</a:t>
            </a:r>
            <a:endParaRPr lang="en-US" b="0" i="0" dirty="0">
              <a:solidFill>
                <a:srgbClr val="000000"/>
              </a:solidFill>
              <a:effectLst/>
              <a:latin typeface="arial" panose="020B0604020202020204" pitchFamily="34" charset="0"/>
            </a:endParaRP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Sources: https://www.northcountrynow.com/news/potsdam-town-supervisor-concerned-over-community-choice-aggregation-company-lawsuits-0333531</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https://hudsonvalleyone.com/2022/08/01/cca-program-comes-to-a-premature-end-for-now/</a:t>
            </a:r>
          </a:p>
          <a:p>
            <a:pPr marL="0" marR="0" lvl="0" indent="0" algn="l" rtl="0">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44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228600" indent="0" algn="l">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Full detailed list:</a:t>
            </a:r>
          </a:p>
          <a:p>
            <a:pPr algn="l">
              <a:buFont typeface="Arial" panose="020B0604020202020204" pitchFamily="34" charset="0"/>
              <a:buChar char="•"/>
            </a:pPr>
            <a:r>
              <a:rPr lang="en-US" b="0" i="0" dirty="0">
                <a:solidFill>
                  <a:srgbClr val="000000"/>
                </a:solidFill>
                <a:effectLst/>
                <a:latin typeface="Roboto" panose="02000000000000000000" pitchFamily="2" charset="0"/>
              </a:rPr>
              <a:t>All customers in a given CCA program will be charged the same product price, regardless of enrollment date.</a:t>
            </a:r>
          </a:p>
          <a:p>
            <a:pPr algn="l">
              <a:buFont typeface="Arial" panose="020B0604020202020204" pitchFamily="34" charset="0"/>
              <a:buChar char="•"/>
            </a:pPr>
            <a:r>
              <a:rPr lang="en-US" b="0" i="0" dirty="0">
                <a:solidFill>
                  <a:srgbClr val="000000"/>
                </a:solidFill>
                <a:effectLst/>
                <a:latin typeface="Roboto" panose="02000000000000000000" pitchFamily="2" charset="0"/>
              </a:rPr>
              <a:t>The price-to-compare information for the CCA market will be made consistent across all CCAs and utilities by using the 12-month trailing average of the utility rate plus a merchant function charge and any defined adder that applies to utility supply customers but not ESCO customers.</a:t>
            </a:r>
          </a:p>
          <a:p>
            <a:pPr algn="l">
              <a:buFont typeface="Arial" panose="020B0604020202020204" pitchFamily="34" charset="0"/>
              <a:buChar char="•"/>
            </a:pPr>
            <a:r>
              <a:rPr lang="en-US" b="0" i="0" dirty="0">
                <a:solidFill>
                  <a:srgbClr val="000000"/>
                </a:solidFill>
                <a:effectLst/>
                <a:latin typeface="Roboto" panose="02000000000000000000" pitchFamily="2" charset="0"/>
              </a:rPr>
              <a:t>Fixed-rate supply products will be limited to 105% of the 12-month trailing average utility supply rates, and variable-rate products must offer a guaranteed savings, while renewable products will not have a price cap because of limited ability to determine a reasonable price.</a:t>
            </a:r>
          </a:p>
          <a:p>
            <a:pPr algn="l">
              <a:buFont typeface="Arial" panose="020B0604020202020204" pitchFamily="34" charset="0"/>
              <a:buChar char="•"/>
            </a:pPr>
            <a:r>
              <a:rPr lang="en-US" b="0" i="0" dirty="0">
                <a:solidFill>
                  <a:srgbClr val="000000"/>
                </a:solidFill>
                <a:effectLst/>
                <a:latin typeface="Roboto" panose="02000000000000000000" pitchFamily="2" charset="0"/>
              </a:rPr>
              <a:t>Department staff will prepare a proposal for a statewide solar-for-all program like the one created by National Grid in its upstate New York service area.</a:t>
            </a:r>
          </a:p>
          <a:p>
            <a:pPr algn="l">
              <a:buFont typeface="Arial" panose="020B0604020202020204" pitchFamily="34" charset="0"/>
              <a:buChar char="•"/>
            </a:pPr>
            <a:r>
              <a:rPr lang="en-US" b="0" i="0" dirty="0">
                <a:solidFill>
                  <a:srgbClr val="000000"/>
                </a:solidFill>
                <a:effectLst/>
                <a:latin typeface="Roboto" panose="02000000000000000000" pitchFamily="2" charset="0"/>
              </a:rPr>
              <a:t>Any distribution utility with tariffed provisions providing for CCAs in its territory must add a dedicated CCA page to its website.</a:t>
            </a:r>
          </a:p>
          <a:p>
            <a:pPr algn="l">
              <a:buFont typeface="Arial" panose="020B0604020202020204" pitchFamily="34" charset="0"/>
              <a:buChar char="•"/>
            </a:pPr>
            <a:r>
              <a:rPr lang="en-US" b="0" i="0" dirty="0">
                <a:solidFill>
                  <a:srgbClr val="000000"/>
                </a:solidFill>
                <a:effectLst/>
                <a:latin typeface="Roboto" panose="02000000000000000000" pitchFamily="2" charset="0"/>
              </a:rPr>
              <a:t>Standardized templates and guidelines for CCA administrator compliance filings will be created.</a:t>
            </a:r>
          </a:p>
          <a:p>
            <a:pPr algn="l">
              <a:buFont typeface="Arial" panose="020B0604020202020204" pitchFamily="34" charset="0"/>
              <a:buChar char="•"/>
            </a:pPr>
            <a:r>
              <a:rPr lang="en-US" b="0" i="0" dirty="0">
                <a:solidFill>
                  <a:srgbClr val="000000"/>
                </a:solidFill>
                <a:effectLst/>
                <a:latin typeface="Roboto" panose="02000000000000000000" pitchFamily="2" charset="0"/>
              </a:rPr>
              <a:t>The CCA administrator, utility and ESCO and must notify each other and DPS staff within 48 hours of learning of a billing error that affects 50 or more customers.</a:t>
            </a:r>
          </a:p>
          <a:p>
            <a:pPr algn="l">
              <a:buFont typeface="Arial" panose="020B0604020202020204" pitchFamily="34" charset="0"/>
              <a:buChar char="•"/>
            </a:pPr>
            <a:r>
              <a:rPr lang="en-US" b="0" i="0" dirty="0">
                <a:solidFill>
                  <a:srgbClr val="000000"/>
                </a:solidFill>
                <a:effectLst/>
                <a:latin typeface="Roboto" panose="02000000000000000000" pitchFamily="2" charset="0"/>
              </a:rPr>
              <a:t>CCA administrators must maintain a list of customers that have opted out of the CCA to prevent the customers from receiving future opt-out notifications.</a:t>
            </a:r>
          </a:p>
          <a:p>
            <a:pPr marL="0" marR="0" lvl="0" indent="0" algn="l" rtl="0">
              <a:spcBef>
                <a:spcPts val="0"/>
              </a:spcBef>
              <a:spcAft>
                <a:spcPts val="0"/>
              </a:spcAft>
              <a:buClr>
                <a:srgbClr val="000000"/>
              </a:buClr>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Source: https://www.rtoinsider.com/articles/31478-ny-changes-community-choice-aggregation-rules</a:t>
            </a: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25</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417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26</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630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From Proceeding No. 221-0027E</a:t>
            </a: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4200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Comments from Proceeding No. 221-0027E</a:t>
            </a: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257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Sources :https://www.abqjournal.com/2568780/local-choice-energy-act-allows-cities-to-control-energy-generation.html</a:t>
            </a:r>
          </a:p>
          <a:p>
            <a:pPr marL="0" marR="0" lvl="0" indent="0" algn="l" rtl="0">
              <a:spcBef>
                <a:spcPts val="0"/>
              </a:spcBef>
              <a:spcAft>
                <a:spcPts val="0"/>
              </a:spcAft>
              <a:buClr>
                <a:srgbClr val="000000"/>
              </a:buClr>
              <a:buFont typeface="Arial"/>
              <a:buNone/>
            </a:pPr>
            <a:r>
              <a:rPr lang="en-US" sz="1200" b="0" i="0" u="none" strike="noStrike" cap="none" dirty="0">
                <a:solidFill>
                  <a:schemeClr val="dk1"/>
                </a:solidFill>
                <a:latin typeface="Calibri"/>
                <a:ea typeface="Calibri"/>
                <a:cs typeface="Calibri"/>
                <a:sym typeface="Calibri"/>
              </a:rPr>
              <a:t>https://www.currentargus.com/story/news/2023/01/24/local-control-of-renewable-energy-pushed-in-new-mexico-senate-bill/69826541007/</a:t>
            </a:r>
          </a:p>
          <a:p>
            <a:pPr marL="0" marR="0" lvl="0" indent="0" algn="l" rtl="0">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41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a:t>
            </a:fld>
            <a:endParaRPr sz="13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594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360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02" name="Shape 402"/>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4124164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02" name="Shape 402"/>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329763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02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Sources: https://www.fitchratings.com/research/us-public-finance/community-choice-aggregator-risks-highlighted-by-bankruptcy-02-06-2021</a:t>
            </a:r>
          </a:p>
          <a:p>
            <a:pPr marL="0" lvl="0" indent="0">
              <a:spcBef>
                <a:spcPts val="0"/>
              </a:spcBef>
              <a:spcAft>
                <a:spcPts val="0"/>
              </a:spcAft>
              <a:buNone/>
            </a:pPr>
            <a:r>
              <a:rPr lang="en-US" dirty="0"/>
              <a:t>https://www.sandiegouniontribune.com/business/story/2021-06-02/riverside-county-community-choice-energy-program-becomes-first-in-california-to-file-for-bankruptcy</a:t>
            </a:r>
          </a:p>
          <a:p>
            <a:pPr marL="0" lvl="0" indent="0">
              <a:spcBef>
                <a:spcPts val="0"/>
              </a:spcBef>
              <a:spcAft>
                <a:spcPts val="0"/>
              </a:spcAft>
              <a:buNone/>
            </a:pPr>
            <a:r>
              <a:rPr lang="en-US" dirty="0"/>
              <a:t>O’Shaughnessy, Eric, Jenny </a:t>
            </a:r>
            <a:r>
              <a:rPr lang="en-US" dirty="0" err="1"/>
              <a:t>Heeter</a:t>
            </a:r>
            <a:r>
              <a:rPr lang="en-US" dirty="0"/>
              <a:t>, Julien </a:t>
            </a:r>
            <a:r>
              <a:rPr lang="en-US" dirty="0" err="1"/>
              <a:t>Gattaciecca</a:t>
            </a:r>
            <a:r>
              <a:rPr lang="en-US" dirty="0"/>
              <a:t>, Jenny Sauer, Kelly Trumbull, and Emily Chen. 2019. Community Choice Aggregation: Challenges, Opportunities, and Impacts on Renewable Energy Markets. Golden, CO: National Renewable Energy Laboratory. NREL/TP-6A20-72195. https://www.nrel.gov/docs/fy19osti/72195.pdf. </a:t>
            </a:r>
            <a:endParaRPr dirty="0"/>
          </a:p>
        </p:txBody>
      </p:sp>
      <p:sp>
        <p:nvSpPr>
          <p:cNvPr id="438" name="Shape 4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47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Sources: https://voiceofsandiego.org/2022/04/03/is-community-choice-energy-really-a-choice/</a:t>
            </a:r>
          </a:p>
          <a:p>
            <a:pPr marL="0" lvl="0" indent="0">
              <a:spcBef>
                <a:spcPts val="0"/>
              </a:spcBef>
              <a:spcAft>
                <a:spcPts val="0"/>
              </a:spcAft>
              <a:buNone/>
            </a:pPr>
            <a:r>
              <a:rPr lang="en-US" dirty="0"/>
              <a:t>https://www.greentechmedia.com/articles/read/california-to-hike-fees-on-community-choice-aggregators-direct-access</a:t>
            </a:r>
            <a:endParaRPr dirty="0"/>
          </a:p>
        </p:txBody>
      </p:sp>
      <p:sp>
        <p:nvSpPr>
          <p:cNvPr id="438" name="Shape 4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28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ctr" anchorCtr="0">
            <a:noAutofit/>
          </a:bodyPr>
          <a:lstStyle/>
          <a:p>
            <a:pPr algn="l"/>
            <a:r>
              <a:rPr lang="en-US" b="0" i="0" dirty="0">
                <a:solidFill>
                  <a:srgbClr val="666366"/>
                </a:solidFill>
                <a:effectLst/>
                <a:latin typeface="interstate-light"/>
              </a:rPr>
              <a:t>4. </a:t>
            </a:r>
            <a:r>
              <a:rPr lang="en-US" b="1" i="0" dirty="0">
                <a:solidFill>
                  <a:srgbClr val="305993"/>
                </a:solidFill>
                <a:effectLst/>
                <a:latin typeface="interstate-light"/>
              </a:rPr>
              <a:t>Your Community Choice Provider  </a:t>
            </a:r>
            <a:r>
              <a:rPr lang="en-US" b="0" i="0" dirty="0">
                <a:solidFill>
                  <a:srgbClr val="666366"/>
                </a:solidFill>
                <a:effectLst/>
                <a:latin typeface="interstate-light"/>
              </a:rPr>
              <a:t>name and contact information</a:t>
            </a:r>
            <a:br>
              <a:rPr lang="en-US" b="0" i="0" dirty="0">
                <a:solidFill>
                  <a:srgbClr val="666366"/>
                </a:solidFill>
                <a:effectLst/>
                <a:latin typeface="interstate-light"/>
              </a:rPr>
            </a:br>
            <a:r>
              <a:rPr lang="en-US" b="0" i="0" dirty="0">
                <a:solidFill>
                  <a:srgbClr val="666366"/>
                </a:solidFill>
                <a:effectLst/>
                <a:latin typeface="interstate-light"/>
              </a:rPr>
              <a:t>is listed here.</a:t>
            </a:r>
          </a:p>
          <a:p>
            <a:pPr marL="0" lvl="0" indent="0">
              <a:spcBef>
                <a:spcPts val="0"/>
              </a:spcBef>
              <a:spcAft>
                <a:spcPts val="0"/>
              </a:spcAft>
              <a:buNone/>
            </a:pPr>
            <a:endParaRPr lang="en-US" dirty="0"/>
          </a:p>
          <a:p>
            <a:pPr marL="0" lvl="0" indent="0">
              <a:spcBef>
                <a:spcPts val="0"/>
              </a:spcBef>
              <a:spcAft>
                <a:spcPts val="0"/>
              </a:spcAft>
              <a:buNone/>
            </a:pPr>
            <a:r>
              <a:rPr lang="en-US" dirty="0"/>
              <a:t>Sources: O’Shaughnessy, Eric, Jenny </a:t>
            </a:r>
            <a:r>
              <a:rPr lang="en-US" dirty="0" err="1"/>
              <a:t>Heeter</a:t>
            </a:r>
            <a:r>
              <a:rPr lang="en-US" dirty="0"/>
              <a:t>, Julien </a:t>
            </a:r>
            <a:r>
              <a:rPr lang="en-US" dirty="0" err="1"/>
              <a:t>Gattaciecca</a:t>
            </a:r>
            <a:r>
              <a:rPr lang="en-US" dirty="0"/>
              <a:t>, Jenny Sauer, Kelly Trumbull, and Emily Chen. 2019. Community Choice Aggregation: Challenges, Opportunities, and Impacts on Renewable Energy Markets. Golden, CO: National Renewable Energy Laboratory. NREL/TP-6A20-72195. https://www.nrel.gov/docs/fy19osti/72195.pdf.</a:t>
            </a:r>
            <a:endParaRPr dirty="0"/>
          </a:p>
        </p:txBody>
      </p:sp>
      <p:sp>
        <p:nvSpPr>
          <p:cNvPr id="438" name="Shape 4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37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731520" y="4620577"/>
            <a:ext cx="5852100" cy="378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12" name="Shape 412"/>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731520" y="4620577"/>
            <a:ext cx="5852160" cy="378047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Sources: https://www.fitchratings.com/research/us-public-finance/community-choice-aggregator-risks-highlighted-by-bankruptcy-02-06-2021</a:t>
            </a:r>
          </a:p>
          <a:p>
            <a:pPr marL="0" lvl="0" indent="0">
              <a:spcBef>
                <a:spcPts val="0"/>
              </a:spcBef>
              <a:spcAft>
                <a:spcPts val="0"/>
              </a:spcAft>
              <a:buNone/>
            </a:pPr>
            <a:r>
              <a:rPr lang="en-US" dirty="0"/>
              <a:t>https://www.sandiegouniontribune.com/business/story/2021-06-02/riverside-county-community-choice-energy-program-becomes-first-in-california-to-file-for-bankruptcy</a:t>
            </a:r>
            <a:endParaRPr dirty="0"/>
          </a:p>
        </p:txBody>
      </p:sp>
      <p:sp>
        <p:nvSpPr>
          <p:cNvPr id="438" name="Shape 4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49"/>
        <p:cNvGrpSpPr/>
        <p:nvPr/>
      </p:nvGrpSpPr>
      <p:grpSpPr>
        <a:xfrm>
          <a:off x="0" y="0"/>
          <a:ext cx="0" cy="0"/>
          <a:chOff x="0" y="0"/>
          <a:chExt cx="0" cy="0"/>
        </a:xfrm>
      </p:grpSpPr>
      <p:sp>
        <p:nvSpPr>
          <p:cNvPr id="50" name="Shape 50"/>
          <p:cNvSpPr>
            <a:spLocks noGrp="1"/>
          </p:cNvSpPr>
          <p:nvPr>
            <p:ph type="pic" idx="2"/>
          </p:nvPr>
        </p:nvSpPr>
        <p:spPr>
          <a:xfrm>
            <a:off x="4767049" y="1415144"/>
            <a:ext cx="2657902" cy="2657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51"/>
        <p:cNvGrpSpPr/>
        <p:nvPr/>
      </p:nvGrpSpPr>
      <p:grpSpPr>
        <a:xfrm>
          <a:off x="0" y="0"/>
          <a:ext cx="0" cy="0"/>
          <a:chOff x="0" y="0"/>
          <a:chExt cx="0" cy="0"/>
        </a:xfrm>
      </p:grpSpPr>
      <p:sp>
        <p:nvSpPr>
          <p:cNvPr id="52" name="Shape 52"/>
          <p:cNvSpPr>
            <a:spLocks noGrp="1"/>
          </p:cNvSpPr>
          <p:nvPr>
            <p:ph type="pic" idx="2"/>
          </p:nvPr>
        </p:nvSpPr>
        <p:spPr>
          <a:xfrm>
            <a:off x="6096000" y="1569308"/>
            <a:ext cx="2954295" cy="371938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53"/>
        <p:cNvGrpSpPr/>
        <p:nvPr/>
      </p:nvGrpSpPr>
      <p:grpSpPr>
        <a:xfrm>
          <a:off x="0" y="0"/>
          <a:ext cx="0" cy="0"/>
          <a:chOff x="0" y="0"/>
          <a:chExt cx="0" cy="0"/>
        </a:xfrm>
      </p:grpSpPr>
      <p:sp>
        <p:nvSpPr>
          <p:cNvPr id="54" name="Shape 54"/>
          <p:cNvSpPr>
            <a:spLocks noGrp="1"/>
          </p:cNvSpPr>
          <p:nvPr>
            <p:ph type="pic" idx="2"/>
          </p:nvPr>
        </p:nvSpPr>
        <p:spPr>
          <a:xfrm>
            <a:off x="1790700" y="1427355"/>
            <a:ext cx="3963476" cy="428950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386458" y="1260375"/>
            <a:ext cx="4397254" cy="4336451"/>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8946292" y="0"/>
            <a:ext cx="3245708" cy="6857999"/>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59"/>
        <p:cNvGrpSpPr/>
        <p:nvPr/>
      </p:nvGrpSpPr>
      <p:grpSpPr>
        <a:xfrm>
          <a:off x="0" y="0"/>
          <a:ext cx="0" cy="0"/>
          <a:chOff x="0" y="0"/>
          <a:chExt cx="0" cy="0"/>
        </a:xfrm>
      </p:grpSpPr>
      <p:sp>
        <p:nvSpPr>
          <p:cNvPr id="60" name="Shape 60"/>
          <p:cNvSpPr>
            <a:spLocks noGrp="1"/>
          </p:cNvSpPr>
          <p:nvPr>
            <p:ph type="pic" idx="2"/>
          </p:nvPr>
        </p:nvSpPr>
        <p:spPr>
          <a:xfrm>
            <a:off x="4703805" y="0"/>
            <a:ext cx="2784390" cy="6857999"/>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61"/>
        <p:cNvGrpSpPr/>
        <p:nvPr/>
      </p:nvGrpSpPr>
      <p:grpSpPr>
        <a:xfrm>
          <a:off x="0" y="0"/>
          <a:ext cx="0" cy="0"/>
          <a:chOff x="0" y="0"/>
          <a:chExt cx="0" cy="0"/>
        </a:xfrm>
      </p:grpSpPr>
      <p:sp>
        <p:nvSpPr>
          <p:cNvPr id="62" name="Shape 62"/>
          <p:cNvSpPr>
            <a:spLocks noGrp="1"/>
          </p:cNvSpPr>
          <p:nvPr>
            <p:ph type="pic" idx="2"/>
          </p:nvPr>
        </p:nvSpPr>
        <p:spPr>
          <a:xfrm>
            <a:off x="1790700" y="1"/>
            <a:ext cx="4305300" cy="237249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3"/>
          </p:nvPr>
        </p:nvSpPr>
        <p:spPr>
          <a:xfrm>
            <a:off x="1790700" y="4485504"/>
            <a:ext cx="4305300" cy="237249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64"/>
        <p:cNvGrpSpPr/>
        <p:nvPr/>
      </p:nvGrpSpPr>
      <p:grpSpPr>
        <a:xfrm>
          <a:off x="0" y="0"/>
          <a:ext cx="0" cy="0"/>
          <a:chOff x="0" y="0"/>
          <a:chExt cx="0" cy="0"/>
        </a:xfrm>
      </p:grpSpPr>
      <p:sp>
        <p:nvSpPr>
          <p:cNvPr id="65" name="Shape 65"/>
          <p:cNvSpPr>
            <a:spLocks noGrp="1"/>
          </p:cNvSpPr>
          <p:nvPr>
            <p:ph type="pic" idx="2"/>
          </p:nvPr>
        </p:nvSpPr>
        <p:spPr>
          <a:xfrm>
            <a:off x="0" y="1"/>
            <a:ext cx="12192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66"/>
        <p:cNvGrpSpPr/>
        <p:nvPr/>
      </p:nvGrpSpPr>
      <p:grpSpPr>
        <a:xfrm>
          <a:off x="0" y="0"/>
          <a:ext cx="0" cy="0"/>
          <a:chOff x="0" y="0"/>
          <a:chExt cx="0" cy="0"/>
        </a:xfrm>
      </p:grpSpPr>
      <p:sp>
        <p:nvSpPr>
          <p:cNvPr id="67" name="Shape 67"/>
          <p:cNvSpPr>
            <a:spLocks noGrp="1"/>
          </p:cNvSpPr>
          <p:nvPr>
            <p:ph type="pic" idx="2"/>
          </p:nvPr>
        </p:nvSpPr>
        <p:spPr>
          <a:xfrm>
            <a:off x="0" y="1"/>
            <a:ext cx="6096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a:spLocks noGrp="1"/>
          </p:cNvSpPr>
          <p:nvPr>
            <p:ph type="pic" idx="3"/>
          </p:nvPr>
        </p:nvSpPr>
        <p:spPr>
          <a:xfrm>
            <a:off x="6096000" y="1"/>
            <a:ext cx="6096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69"/>
        <p:cNvGrpSpPr/>
        <p:nvPr/>
      </p:nvGrpSpPr>
      <p:grpSpPr>
        <a:xfrm>
          <a:off x="0" y="0"/>
          <a:ext cx="0" cy="0"/>
          <a:chOff x="0" y="0"/>
          <a:chExt cx="0" cy="0"/>
        </a:xfrm>
      </p:grpSpPr>
      <p:sp>
        <p:nvSpPr>
          <p:cNvPr id="70" name="Shape 70"/>
          <p:cNvSpPr>
            <a:spLocks noGrp="1"/>
          </p:cNvSpPr>
          <p:nvPr>
            <p:ph type="pic" idx="2"/>
          </p:nvPr>
        </p:nvSpPr>
        <p:spPr>
          <a:xfrm>
            <a:off x="0" y="1"/>
            <a:ext cx="6096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a:spLocks noGrp="1"/>
          </p:cNvSpPr>
          <p:nvPr>
            <p:ph type="pic" idx="3"/>
          </p:nvPr>
        </p:nvSpPr>
        <p:spPr>
          <a:xfrm>
            <a:off x="0" y="3429001"/>
            <a:ext cx="6096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2"/>
        <p:cNvGrpSpPr/>
        <p:nvPr/>
      </p:nvGrpSpPr>
      <p:grpSpPr>
        <a:xfrm>
          <a:off x="0" y="0"/>
          <a:ext cx="0" cy="0"/>
          <a:chOff x="0" y="0"/>
          <a:chExt cx="0" cy="0"/>
        </a:xfrm>
      </p:grpSpPr>
      <p:sp>
        <p:nvSpPr>
          <p:cNvPr id="13" name="Shape 13"/>
          <p:cNvSpPr>
            <a:spLocks noGrp="1"/>
          </p:cNvSpPr>
          <p:nvPr>
            <p:ph type="pic" idx="2"/>
          </p:nvPr>
        </p:nvSpPr>
        <p:spPr>
          <a:xfrm>
            <a:off x="0" y="0"/>
            <a:ext cx="12192000" cy="6858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72"/>
        <p:cNvGrpSpPr/>
        <p:nvPr/>
      </p:nvGrpSpPr>
      <p:grpSpPr>
        <a:xfrm>
          <a:off x="0" y="0"/>
          <a:ext cx="0" cy="0"/>
          <a:chOff x="0" y="0"/>
          <a:chExt cx="0" cy="0"/>
        </a:xfrm>
      </p:grpSpPr>
      <p:sp>
        <p:nvSpPr>
          <p:cNvPr id="73" name="Shape 73"/>
          <p:cNvSpPr>
            <a:spLocks noGrp="1"/>
          </p:cNvSpPr>
          <p:nvPr>
            <p:ph type="pic" idx="2"/>
          </p:nvPr>
        </p:nvSpPr>
        <p:spPr>
          <a:xfrm>
            <a:off x="6096000" y="1"/>
            <a:ext cx="6096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a:spLocks noGrp="1"/>
          </p:cNvSpPr>
          <p:nvPr>
            <p:ph type="pic" idx="3"/>
          </p:nvPr>
        </p:nvSpPr>
        <p:spPr>
          <a:xfrm>
            <a:off x="6096000" y="3429001"/>
            <a:ext cx="6096000"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75"/>
        <p:cNvGrpSpPr/>
        <p:nvPr/>
      </p:nvGrpSpPr>
      <p:grpSpPr>
        <a:xfrm>
          <a:off x="0" y="0"/>
          <a:ext cx="0" cy="0"/>
          <a:chOff x="0" y="0"/>
          <a:chExt cx="0" cy="0"/>
        </a:xfrm>
      </p:grpSpPr>
      <p:sp>
        <p:nvSpPr>
          <p:cNvPr id="76" name="Shape 76"/>
          <p:cNvSpPr>
            <a:spLocks noGrp="1"/>
          </p:cNvSpPr>
          <p:nvPr>
            <p:ph type="pic" idx="2"/>
          </p:nvPr>
        </p:nvSpPr>
        <p:spPr>
          <a:xfrm>
            <a:off x="6096000" y="0"/>
            <a:ext cx="6096000" cy="6857999"/>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77"/>
        <p:cNvGrpSpPr/>
        <p:nvPr/>
      </p:nvGrpSpPr>
      <p:grpSpPr>
        <a:xfrm>
          <a:off x="0" y="0"/>
          <a:ext cx="0" cy="0"/>
          <a:chOff x="0" y="0"/>
          <a:chExt cx="0" cy="0"/>
        </a:xfrm>
      </p:grpSpPr>
      <p:sp>
        <p:nvSpPr>
          <p:cNvPr id="78" name="Shape 78"/>
          <p:cNvSpPr>
            <a:spLocks noGrp="1"/>
          </p:cNvSpPr>
          <p:nvPr>
            <p:ph type="pic" idx="2"/>
          </p:nvPr>
        </p:nvSpPr>
        <p:spPr>
          <a:xfrm>
            <a:off x="1546455" y="0"/>
            <a:ext cx="8999137" cy="475361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79"/>
        <p:cNvGrpSpPr/>
        <p:nvPr/>
      </p:nvGrpSpPr>
      <p:grpSpPr>
        <a:xfrm>
          <a:off x="0" y="0"/>
          <a:ext cx="0" cy="0"/>
          <a:chOff x="0" y="0"/>
          <a:chExt cx="0" cy="0"/>
        </a:xfrm>
      </p:grpSpPr>
      <p:sp>
        <p:nvSpPr>
          <p:cNvPr id="80" name="Shape 80"/>
          <p:cNvSpPr>
            <a:spLocks noGrp="1"/>
          </p:cNvSpPr>
          <p:nvPr>
            <p:ph type="pic" idx="2"/>
          </p:nvPr>
        </p:nvSpPr>
        <p:spPr>
          <a:xfrm>
            <a:off x="-1166474" y="-880532"/>
            <a:ext cx="14709214" cy="871757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a:spLocks noGrp="1"/>
          </p:cNvSpPr>
          <p:nvPr>
            <p:ph type="pic" idx="3"/>
          </p:nvPr>
        </p:nvSpPr>
        <p:spPr>
          <a:xfrm>
            <a:off x="4419600" y="1614703"/>
            <a:ext cx="3352800" cy="362859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82"/>
        <p:cNvGrpSpPr/>
        <p:nvPr/>
      </p:nvGrpSpPr>
      <p:grpSpPr>
        <a:xfrm>
          <a:off x="0" y="0"/>
          <a:ext cx="0" cy="0"/>
          <a:chOff x="0" y="0"/>
          <a:chExt cx="0" cy="0"/>
        </a:xfrm>
      </p:grpSpPr>
      <p:sp>
        <p:nvSpPr>
          <p:cNvPr id="83" name="Shape 83"/>
          <p:cNvSpPr>
            <a:spLocks noGrp="1"/>
          </p:cNvSpPr>
          <p:nvPr>
            <p:ph type="pic" idx="2"/>
          </p:nvPr>
        </p:nvSpPr>
        <p:spPr>
          <a:xfrm>
            <a:off x="0" y="0"/>
            <a:ext cx="12192000" cy="6858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Shape 84"/>
          <p:cNvSpPr>
            <a:spLocks noGrp="1"/>
          </p:cNvSpPr>
          <p:nvPr>
            <p:ph type="pic" idx="3"/>
          </p:nvPr>
        </p:nvSpPr>
        <p:spPr>
          <a:xfrm>
            <a:off x="4889157" y="2122885"/>
            <a:ext cx="2413686" cy="261223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4246712" y="762000"/>
            <a:ext cx="3698684" cy="369868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87"/>
        <p:cNvGrpSpPr/>
        <p:nvPr/>
      </p:nvGrpSpPr>
      <p:grpSpPr>
        <a:xfrm>
          <a:off x="0" y="0"/>
          <a:ext cx="0" cy="0"/>
          <a:chOff x="0" y="0"/>
          <a:chExt cx="0" cy="0"/>
        </a:xfrm>
      </p:grpSpPr>
      <p:sp>
        <p:nvSpPr>
          <p:cNvPr id="88" name="Shape 88"/>
          <p:cNvSpPr>
            <a:spLocks noGrp="1"/>
          </p:cNvSpPr>
          <p:nvPr>
            <p:ph type="pic" idx="2"/>
          </p:nvPr>
        </p:nvSpPr>
        <p:spPr>
          <a:xfrm>
            <a:off x="4150471" y="3677974"/>
            <a:ext cx="1664796" cy="166479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Shape 89"/>
          <p:cNvSpPr>
            <a:spLocks noGrp="1"/>
          </p:cNvSpPr>
          <p:nvPr>
            <p:ph type="pic" idx="3"/>
          </p:nvPr>
        </p:nvSpPr>
        <p:spPr>
          <a:xfrm>
            <a:off x="4729533" y="2062480"/>
            <a:ext cx="2733042" cy="273304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Shape 90"/>
          <p:cNvSpPr>
            <a:spLocks noGrp="1"/>
          </p:cNvSpPr>
          <p:nvPr>
            <p:ph type="pic" idx="4"/>
          </p:nvPr>
        </p:nvSpPr>
        <p:spPr>
          <a:xfrm>
            <a:off x="7819563" y="1546995"/>
            <a:ext cx="1531486" cy="153148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Shape 91"/>
          <p:cNvSpPr>
            <a:spLocks noGrp="1"/>
          </p:cNvSpPr>
          <p:nvPr>
            <p:ph type="pic" idx="5"/>
          </p:nvPr>
        </p:nvSpPr>
        <p:spPr>
          <a:xfrm>
            <a:off x="7950253" y="2679727"/>
            <a:ext cx="1904947" cy="190494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Shape 92"/>
          <p:cNvSpPr>
            <a:spLocks noGrp="1"/>
          </p:cNvSpPr>
          <p:nvPr>
            <p:ph type="pic" idx="6"/>
          </p:nvPr>
        </p:nvSpPr>
        <p:spPr>
          <a:xfrm>
            <a:off x="3082385" y="2062480"/>
            <a:ext cx="1120114" cy="112011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Shape 93"/>
          <p:cNvSpPr>
            <a:spLocks noGrp="1"/>
          </p:cNvSpPr>
          <p:nvPr>
            <p:ph type="pic" idx="7"/>
          </p:nvPr>
        </p:nvSpPr>
        <p:spPr>
          <a:xfrm>
            <a:off x="3082385" y="602811"/>
            <a:ext cx="1904947" cy="190494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Shape 94"/>
          <p:cNvSpPr>
            <a:spLocks noGrp="1"/>
          </p:cNvSpPr>
          <p:nvPr>
            <p:ph type="pic" idx="8"/>
          </p:nvPr>
        </p:nvSpPr>
        <p:spPr>
          <a:xfrm>
            <a:off x="6126801" y="4953054"/>
            <a:ext cx="1904947" cy="190494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9"/>
          </p:nvPr>
        </p:nvSpPr>
        <p:spPr>
          <a:xfrm>
            <a:off x="2206002" y="3263819"/>
            <a:ext cx="1557048" cy="1557047"/>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Shape 96"/>
          <p:cNvSpPr>
            <a:spLocks noGrp="1"/>
          </p:cNvSpPr>
          <p:nvPr>
            <p:ph type="pic" idx="13"/>
          </p:nvPr>
        </p:nvSpPr>
        <p:spPr>
          <a:xfrm>
            <a:off x="6327753" y="898626"/>
            <a:ext cx="1313316" cy="131331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97"/>
        <p:cNvGrpSpPr/>
        <p:nvPr/>
      </p:nvGrpSpPr>
      <p:grpSpPr>
        <a:xfrm>
          <a:off x="0" y="0"/>
          <a:ext cx="0" cy="0"/>
          <a:chOff x="0" y="0"/>
          <a:chExt cx="0" cy="0"/>
        </a:xfrm>
      </p:grpSpPr>
      <p:sp>
        <p:nvSpPr>
          <p:cNvPr id="98" name="Shape 98"/>
          <p:cNvSpPr>
            <a:spLocks noGrp="1"/>
          </p:cNvSpPr>
          <p:nvPr>
            <p:ph type="pic" idx="2"/>
          </p:nvPr>
        </p:nvSpPr>
        <p:spPr>
          <a:xfrm>
            <a:off x="4897929" y="685910"/>
            <a:ext cx="2396250" cy="23962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pic" idx="3"/>
          </p:nvPr>
        </p:nvSpPr>
        <p:spPr>
          <a:xfrm>
            <a:off x="6495501" y="-932683"/>
            <a:ext cx="2396250" cy="23962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a:spLocks noGrp="1"/>
          </p:cNvSpPr>
          <p:nvPr>
            <p:ph type="pic" idx="4"/>
          </p:nvPr>
        </p:nvSpPr>
        <p:spPr>
          <a:xfrm>
            <a:off x="3321378" y="-932683"/>
            <a:ext cx="2396250" cy="23962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01"/>
        <p:cNvGrpSpPr/>
        <p:nvPr/>
      </p:nvGrpSpPr>
      <p:grpSpPr>
        <a:xfrm>
          <a:off x="0" y="0"/>
          <a:ext cx="0" cy="0"/>
          <a:chOff x="0" y="0"/>
          <a:chExt cx="0" cy="0"/>
        </a:xfrm>
      </p:grpSpPr>
      <p:sp>
        <p:nvSpPr>
          <p:cNvPr id="102" name="Shape 102"/>
          <p:cNvSpPr>
            <a:spLocks noGrp="1"/>
          </p:cNvSpPr>
          <p:nvPr>
            <p:ph type="pic" idx="2"/>
          </p:nvPr>
        </p:nvSpPr>
        <p:spPr>
          <a:xfrm>
            <a:off x="2666997" y="-1397285"/>
            <a:ext cx="3429003"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a:spLocks noGrp="1"/>
          </p:cNvSpPr>
          <p:nvPr>
            <p:ph type="pic" idx="3"/>
          </p:nvPr>
        </p:nvSpPr>
        <p:spPr>
          <a:xfrm>
            <a:off x="2492336" y="4643919"/>
            <a:ext cx="3429003" cy="3429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4"/>
          </p:nvPr>
        </p:nvSpPr>
        <p:spPr>
          <a:xfrm>
            <a:off x="1166969" y="4330199"/>
            <a:ext cx="1658423" cy="16584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a:spLocks noGrp="1"/>
          </p:cNvSpPr>
          <p:nvPr>
            <p:ph type="pic" idx="5"/>
          </p:nvPr>
        </p:nvSpPr>
        <p:spPr>
          <a:xfrm>
            <a:off x="1228614" y="659614"/>
            <a:ext cx="1658423" cy="16584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06"/>
        <p:cNvGrpSpPr/>
        <p:nvPr/>
      </p:nvGrpSpPr>
      <p:grpSpPr>
        <a:xfrm>
          <a:off x="0" y="0"/>
          <a:ext cx="0" cy="0"/>
          <a:chOff x="0" y="0"/>
          <a:chExt cx="0" cy="0"/>
        </a:xfrm>
      </p:grpSpPr>
      <p:sp>
        <p:nvSpPr>
          <p:cNvPr id="107" name="Shape 107"/>
          <p:cNvSpPr>
            <a:spLocks noGrp="1"/>
          </p:cNvSpPr>
          <p:nvPr>
            <p:ph type="pic" idx="2"/>
          </p:nvPr>
        </p:nvSpPr>
        <p:spPr>
          <a:xfrm>
            <a:off x="6794983" y="506117"/>
            <a:ext cx="2867550" cy="28675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pic" idx="3"/>
          </p:nvPr>
        </p:nvSpPr>
        <p:spPr>
          <a:xfrm>
            <a:off x="8707417" y="2446008"/>
            <a:ext cx="2867550" cy="28675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pic" idx="4"/>
          </p:nvPr>
        </p:nvSpPr>
        <p:spPr>
          <a:xfrm>
            <a:off x="4882548" y="-1433774"/>
            <a:ext cx="2867550" cy="28675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a:spLocks noGrp="1"/>
          </p:cNvSpPr>
          <p:nvPr>
            <p:ph type="pic" idx="5"/>
          </p:nvPr>
        </p:nvSpPr>
        <p:spPr>
          <a:xfrm>
            <a:off x="10625427" y="506117"/>
            <a:ext cx="2867550" cy="28675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a:spLocks noGrp="1"/>
          </p:cNvSpPr>
          <p:nvPr>
            <p:ph type="pic" idx="6"/>
          </p:nvPr>
        </p:nvSpPr>
        <p:spPr>
          <a:xfrm>
            <a:off x="8707417" y="-1433774"/>
            <a:ext cx="2867550" cy="286754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14"/>
        <p:cNvGrpSpPr/>
        <p:nvPr/>
      </p:nvGrpSpPr>
      <p:grpSpPr>
        <a:xfrm>
          <a:off x="0" y="0"/>
          <a:ext cx="0" cy="0"/>
          <a:chOff x="0" y="0"/>
          <a:chExt cx="0" cy="0"/>
        </a:xfrm>
      </p:grpSpPr>
      <p:sp>
        <p:nvSpPr>
          <p:cNvPr id="15" name="Shape 15"/>
          <p:cNvSpPr>
            <a:spLocks noGrp="1"/>
          </p:cNvSpPr>
          <p:nvPr>
            <p:ph type="pic" idx="2"/>
          </p:nvPr>
        </p:nvSpPr>
        <p:spPr>
          <a:xfrm>
            <a:off x="0" y="0"/>
            <a:ext cx="3361038" cy="6857999"/>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112"/>
        <p:cNvGrpSpPr/>
        <p:nvPr/>
      </p:nvGrpSpPr>
      <p:grpSpPr>
        <a:xfrm>
          <a:off x="0" y="0"/>
          <a:ext cx="0" cy="0"/>
          <a:chOff x="0" y="0"/>
          <a:chExt cx="0" cy="0"/>
        </a:xfrm>
      </p:grpSpPr>
      <p:sp>
        <p:nvSpPr>
          <p:cNvPr id="113" name="Shape 113"/>
          <p:cNvSpPr>
            <a:spLocks noGrp="1"/>
          </p:cNvSpPr>
          <p:nvPr>
            <p:ph type="pic" idx="2"/>
          </p:nvPr>
        </p:nvSpPr>
        <p:spPr>
          <a:xfrm>
            <a:off x="1325281" y="-1"/>
            <a:ext cx="5195129" cy="4674887"/>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14"/>
        <p:cNvGrpSpPr/>
        <p:nvPr/>
      </p:nvGrpSpPr>
      <p:grpSpPr>
        <a:xfrm>
          <a:off x="0" y="0"/>
          <a:ext cx="0" cy="0"/>
          <a:chOff x="0" y="0"/>
          <a:chExt cx="0" cy="0"/>
        </a:xfrm>
      </p:grpSpPr>
      <p:sp>
        <p:nvSpPr>
          <p:cNvPr id="115" name="Shape 115"/>
          <p:cNvSpPr>
            <a:spLocks noGrp="1"/>
          </p:cNvSpPr>
          <p:nvPr>
            <p:ph type="pic" idx="2"/>
          </p:nvPr>
        </p:nvSpPr>
        <p:spPr>
          <a:xfrm>
            <a:off x="5295441" y="1373274"/>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116"/>
        <p:cNvGrpSpPr/>
        <p:nvPr/>
      </p:nvGrpSpPr>
      <p:grpSpPr>
        <a:xfrm>
          <a:off x="0" y="0"/>
          <a:ext cx="0" cy="0"/>
          <a:chOff x="0" y="0"/>
          <a:chExt cx="0" cy="0"/>
        </a:xfrm>
      </p:grpSpPr>
      <p:sp>
        <p:nvSpPr>
          <p:cNvPr id="117" name="Shape 117"/>
          <p:cNvSpPr>
            <a:spLocks noGrp="1"/>
          </p:cNvSpPr>
          <p:nvPr>
            <p:ph type="pic" idx="2"/>
          </p:nvPr>
        </p:nvSpPr>
        <p:spPr>
          <a:xfrm>
            <a:off x="4474029" y="1151096"/>
            <a:ext cx="3243942" cy="351078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118"/>
        <p:cNvGrpSpPr/>
        <p:nvPr/>
      </p:nvGrpSpPr>
      <p:grpSpPr>
        <a:xfrm>
          <a:off x="0" y="0"/>
          <a:ext cx="0" cy="0"/>
          <a:chOff x="0" y="0"/>
          <a:chExt cx="0" cy="0"/>
        </a:xfrm>
      </p:grpSpPr>
      <p:sp>
        <p:nvSpPr>
          <p:cNvPr id="119" name="Shape 119"/>
          <p:cNvSpPr/>
          <p:nvPr/>
        </p:nvSpPr>
        <p:spPr>
          <a:xfrm>
            <a:off x="-1" y="0"/>
            <a:ext cx="5511115" cy="6858000"/>
          </a:xfrm>
          <a:prstGeom prst="rect">
            <a:avLst/>
          </a:prstGeom>
          <a:solidFill>
            <a:schemeClr val="dk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Shape 120"/>
          <p:cNvSpPr>
            <a:spLocks noGrp="1"/>
          </p:cNvSpPr>
          <p:nvPr>
            <p:ph type="pic" idx="2"/>
          </p:nvPr>
        </p:nvSpPr>
        <p:spPr>
          <a:xfrm>
            <a:off x="4710555" y="2562589"/>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21"/>
        <p:cNvGrpSpPr/>
        <p:nvPr/>
      </p:nvGrpSpPr>
      <p:grpSpPr>
        <a:xfrm>
          <a:off x="0" y="0"/>
          <a:ext cx="0" cy="0"/>
          <a:chOff x="0" y="0"/>
          <a:chExt cx="0" cy="0"/>
        </a:xfrm>
      </p:grpSpPr>
      <p:sp>
        <p:nvSpPr>
          <p:cNvPr id="122" name="Shape 122"/>
          <p:cNvSpPr>
            <a:spLocks noGrp="1"/>
          </p:cNvSpPr>
          <p:nvPr>
            <p:ph type="pic" idx="2"/>
          </p:nvPr>
        </p:nvSpPr>
        <p:spPr>
          <a:xfrm>
            <a:off x="6096001" y="1219148"/>
            <a:ext cx="4305300" cy="441970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123"/>
        <p:cNvGrpSpPr/>
        <p:nvPr/>
      </p:nvGrpSpPr>
      <p:grpSpPr>
        <a:xfrm>
          <a:off x="0" y="0"/>
          <a:ext cx="0" cy="0"/>
          <a:chOff x="0" y="0"/>
          <a:chExt cx="0" cy="0"/>
        </a:xfrm>
      </p:grpSpPr>
      <p:sp>
        <p:nvSpPr>
          <p:cNvPr id="124" name="Shape 124"/>
          <p:cNvSpPr>
            <a:spLocks noGrp="1"/>
          </p:cNvSpPr>
          <p:nvPr>
            <p:ph type="pic" idx="2"/>
          </p:nvPr>
        </p:nvSpPr>
        <p:spPr>
          <a:xfrm>
            <a:off x="2993546" y="762000"/>
            <a:ext cx="1627058" cy="1627057"/>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a:spLocks noGrp="1"/>
          </p:cNvSpPr>
          <p:nvPr>
            <p:ph type="pic" idx="3"/>
          </p:nvPr>
        </p:nvSpPr>
        <p:spPr>
          <a:xfrm>
            <a:off x="-1410814" y="0"/>
            <a:ext cx="2821627" cy="282162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a:spLocks noGrp="1"/>
          </p:cNvSpPr>
          <p:nvPr>
            <p:ph type="pic" idx="4"/>
          </p:nvPr>
        </p:nvSpPr>
        <p:spPr>
          <a:xfrm>
            <a:off x="7743460" y="-1410813"/>
            <a:ext cx="2821627" cy="282162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a:spLocks noGrp="1"/>
          </p:cNvSpPr>
          <p:nvPr>
            <p:ph type="pic" idx="5"/>
          </p:nvPr>
        </p:nvSpPr>
        <p:spPr>
          <a:xfrm>
            <a:off x="10711065" y="3784102"/>
            <a:ext cx="2821627" cy="282162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a:spLocks noGrp="1"/>
          </p:cNvSpPr>
          <p:nvPr>
            <p:ph type="pic" idx="6"/>
          </p:nvPr>
        </p:nvSpPr>
        <p:spPr>
          <a:xfrm>
            <a:off x="2038326" y="4613098"/>
            <a:ext cx="1304263" cy="130426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a:spLocks noGrp="1"/>
          </p:cNvSpPr>
          <p:nvPr>
            <p:ph type="pic" idx="7"/>
          </p:nvPr>
        </p:nvSpPr>
        <p:spPr>
          <a:xfrm>
            <a:off x="8901464" y="4052142"/>
            <a:ext cx="1304263" cy="130426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a:spLocks noGrp="1"/>
          </p:cNvSpPr>
          <p:nvPr>
            <p:ph type="pic" idx="8"/>
          </p:nvPr>
        </p:nvSpPr>
        <p:spPr>
          <a:xfrm>
            <a:off x="10711065" y="1410812"/>
            <a:ext cx="1304263" cy="130426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a:spLocks noGrp="1"/>
          </p:cNvSpPr>
          <p:nvPr>
            <p:ph type="pic" idx="9"/>
          </p:nvPr>
        </p:nvSpPr>
        <p:spPr>
          <a:xfrm>
            <a:off x="5221817" y="193433"/>
            <a:ext cx="5043285" cy="5043281"/>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Shape 134"/>
          <p:cNvSpPr>
            <a:spLocks noGrp="1"/>
          </p:cNvSpPr>
          <p:nvPr>
            <p:ph type="pic" idx="2"/>
          </p:nvPr>
        </p:nvSpPr>
        <p:spPr>
          <a:xfrm>
            <a:off x="8042767" y="2520777"/>
            <a:ext cx="1864712" cy="181644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a:spLocks noGrp="1"/>
          </p:cNvSpPr>
          <p:nvPr>
            <p:ph type="pic" idx="3"/>
          </p:nvPr>
        </p:nvSpPr>
        <p:spPr>
          <a:xfrm>
            <a:off x="4930775" y="2293937"/>
            <a:ext cx="2330450" cy="2270125"/>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a:spLocks noGrp="1"/>
          </p:cNvSpPr>
          <p:nvPr>
            <p:ph type="pic" idx="4"/>
          </p:nvPr>
        </p:nvSpPr>
        <p:spPr>
          <a:xfrm>
            <a:off x="2284521" y="2520777"/>
            <a:ext cx="1864712" cy="181644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a:spLocks noGrp="1"/>
          </p:cNvSpPr>
          <p:nvPr>
            <p:ph type="pic" idx="2"/>
          </p:nvPr>
        </p:nvSpPr>
        <p:spPr>
          <a:xfrm>
            <a:off x="6185204" y="2603343"/>
            <a:ext cx="1695193" cy="165131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a:spLocks noGrp="1"/>
          </p:cNvSpPr>
          <p:nvPr>
            <p:ph type="pic" idx="3"/>
          </p:nvPr>
        </p:nvSpPr>
        <p:spPr>
          <a:xfrm>
            <a:off x="4320491" y="2603343"/>
            <a:ext cx="1695194" cy="165131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4"/>
          </p:nvPr>
        </p:nvSpPr>
        <p:spPr>
          <a:xfrm>
            <a:off x="2455780" y="2603343"/>
            <a:ext cx="1695193" cy="165131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a:spLocks noGrp="1"/>
          </p:cNvSpPr>
          <p:nvPr>
            <p:ph type="pic" idx="5"/>
          </p:nvPr>
        </p:nvSpPr>
        <p:spPr>
          <a:xfrm>
            <a:off x="8049916" y="2603344"/>
            <a:ext cx="1695194" cy="165131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p:nvPr/>
        </p:nvSpPr>
        <p:spPr>
          <a:xfrm>
            <a:off x="1651183" y="3289483"/>
            <a:ext cx="279033" cy="279033"/>
          </a:xfrm>
          <a:custGeom>
            <a:avLst/>
            <a:gdLst/>
            <a:ahLst/>
            <a:cxnLst/>
            <a:rect l="0" t="0" r="0" b="0"/>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Shape 144"/>
          <p:cNvSpPr/>
          <p:nvPr/>
        </p:nvSpPr>
        <p:spPr>
          <a:xfrm flipH="1">
            <a:off x="10261783" y="3289483"/>
            <a:ext cx="279033" cy="279033"/>
          </a:xfrm>
          <a:custGeom>
            <a:avLst/>
            <a:gdLst/>
            <a:ahLst/>
            <a:cxnLst/>
            <a:rect l="0" t="0" r="0" b="0"/>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gradFill>
            <a:gsLst>
              <a:gs pos="0">
                <a:schemeClr val="accent1"/>
              </a:gs>
              <a:gs pos="100000">
                <a:schemeClr val="accent2"/>
              </a:gs>
            </a:gsLst>
            <a:lin ang="2700000" scaled="0"/>
          </a:gra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Shape 147"/>
          <p:cNvSpPr>
            <a:spLocks noGrp="1"/>
          </p:cNvSpPr>
          <p:nvPr>
            <p:ph type="pic" idx="2"/>
          </p:nvPr>
        </p:nvSpPr>
        <p:spPr>
          <a:xfrm>
            <a:off x="1790700" y="1989666"/>
            <a:ext cx="2637367" cy="212952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a:spLocks noGrp="1"/>
          </p:cNvSpPr>
          <p:nvPr>
            <p:ph type="pic" idx="3"/>
          </p:nvPr>
        </p:nvSpPr>
        <p:spPr>
          <a:xfrm>
            <a:off x="4777316" y="1989666"/>
            <a:ext cx="2637367" cy="212952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a:spLocks noGrp="1"/>
          </p:cNvSpPr>
          <p:nvPr>
            <p:ph type="pic" idx="4"/>
          </p:nvPr>
        </p:nvSpPr>
        <p:spPr>
          <a:xfrm>
            <a:off x="7763932" y="1989666"/>
            <a:ext cx="2637367" cy="2129523"/>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Shape 152"/>
          <p:cNvSpPr>
            <a:spLocks noGrp="1"/>
          </p:cNvSpPr>
          <p:nvPr>
            <p:ph type="pic" idx="2"/>
          </p:nvPr>
        </p:nvSpPr>
        <p:spPr>
          <a:xfrm>
            <a:off x="2626669" y="2234512"/>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a:spLocks noGrp="1"/>
          </p:cNvSpPr>
          <p:nvPr>
            <p:ph type="pic" idx="3"/>
          </p:nvPr>
        </p:nvSpPr>
        <p:spPr>
          <a:xfrm>
            <a:off x="5295441" y="2234512"/>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a:spLocks noGrp="1"/>
          </p:cNvSpPr>
          <p:nvPr>
            <p:ph type="pic" idx="4"/>
          </p:nvPr>
        </p:nvSpPr>
        <p:spPr>
          <a:xfrm>
            <a:off x="7964213" y="2234512"/>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55"/>
        <p:cNvGrpSpPr/>
        <p:nvPr/>
      </p:nvGrpSpPr>
      <p:grpSpPr>
        <a:xfrm>
          <a:off x="0" y="0"/>
          <a:ext cx="0" cy="0"/>
          <a:chOff x="0" y="0"/>
          <a:chExt cx="0" cy="0"/>
        </a:xfrm>
      </p:grpSpPr>
      <p:sp>
        <p:nvSpPr>
          <p:cNvPr id="156" name="Shape 156"/>
          <p:cNvSpPr>
            <a:spLocks noGrp="1"/>
          </p:cNvSpPr>
          <p:nvPr>
            <p:ph type="pic" idx="2"/>
          </p:nvPr>
        </p:nvSpPr>
        <p:spPr>
          <a:xfrm>
            <a:off x="3138298" y="1696178"/>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a:spLocks noGrp="1"/>
          </p:cNvSpPr>
          <p:nvPr>
            <p:ph type="pic" idx="3"/>
          </p:nvPr>
        </p:nvSpPr>
        <p:spPr>
          <a:xfrm>
            <a:off x="7448091" y="1696178"/>
            <a:ext cx="1601118" cy="173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58"/>
        <p:cNvGrpSpPr/>
        <p:nvPr/>
      </p:nvGrpSpPr>
      <p:grpSpPr>
        <a:xfrm>
          <a:off x="0" y="0"/>
          <a:ext cx="0" cy="0"/>
          <a:chOff x="0" y="0"/>
          <a:chExt cx="0" cy="0"/>
        </a:xfrm>
      </p:grpSpPr>
      <p:sp>
        <p:nvSpPr>
          <p:cNvPr id="159" name="Shape 159"/>
          <p:cNvSpPr>
            <a:spLocks noGrp="1"/>
          </p:cNvSpPr>
          <p:nvPr>
            <p:ph type="pic" idx="2"/>
          </p:nvPr>
        </p:nvSpPr>
        <p:spPr>
          <a:xfrm>
            <a:off x="6944427" y="2264229"/>
            <a:ext cx="2152484" cy="232954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3"/>
          </p:nvPr>
        </p:nvSpPr>
        <p:spPr>
          <a:xfrm>
            <a:off x="5640038" y="1856817"/>
            <a:ext cx="1117942" cy="1209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a:spLocks noGrp="1"/>
          </p:cNvSpPr>
          <p:nvPr>
            <p:ph type="pic" idx="4"/>
          </p:nvPr>
        </p:nvSpPr>
        <p:spPr>
          <a:xfrm>
            <a:off x="9283358" y="1856817"/>
            <a:ext cx="1117942" cy="1209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a:spLocks noGrp="1"/>
          </p:cNvSpPr>
          <p:nvPr>
            <p:ph type="pic" idx="5"/>
          </p:nvPr>
        </p:nvSpPr>
        <p:spPr>
          <a:xfrm>
            <a:off x="7461698" y="821256"/>
            <a:ext cx="1117942" cy="1209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a:spLocks noGrp="1"/>
          </p:cNvSpPr>
          <p:nvPr>
            <p:ph type="pic" idx="6"/>
          </p:nvPr>
        </p:nvSpPr>
        <p:spPr>
          <a:xfrm>
            <a:off x="7461698" y="4826844"/>
            <a:ext cx="1117942" cy="1209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a:spLocks noGrp="1"/>
          </p:cNvSpPr>
          <p:nvPr>
            <p:ph type="pic" idx="7"/>
          </p:nvPr>
        </p:nvSpPr>
        <p:spPr>
          <a:xfrm>
            <a:off x="5640038" y="3919419"/>
            <a:ext cx="1117942" cy="1209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a:spLocks noGrp="1"/>
          </p:cNvSpPr>
          <p:nvPr>
            <p:ph type="pic" idx="8"/>
          </p:nvPr>
        </p:nvSpPr>
        <p:spPr>
          <a:xfrm>
            <a:off x="9283358" y="3919419"/>
            <a:ext cx="1117942" cy="12099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166"/>
        <p:cNvGrpSpPr/>
        <p:nvPr/>
      </p:nvGrpSpPr>
      <p:grpSpPr>
        <a:xfrm>
          <a:off x="0" y="0"/>
          <a:ext cx="0" cy="0"/>
          <a:chOff x="0" y="0"/>
          <a:chExt cx="0" cy="0"/>
        </a:xfrm>
      </p:grpSpPr>
      <p:sp>
        <p:nvSpPr>
          <p:cNvPr id="167" name="Shape 167"/>
          <p:cNvSpPr>
            <a:spLocks noGrp="1"/>
          </p:cNvSpPr>
          <p:nvPr>
            <p:ph type="pic" idx="2"/>
          </p:nvPr>
        </p:nvSpPr>
        <p:spPr>
          <a:xfrm>
            <a:off x="1790700" y="3254828"/>
            <a:ext cx="1538926" cy="166551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a:spLocks noGrp="1"/>
          </p:cNvSpPr>
          <p:nvPr>
            <p:ph type="pic" idx="3"/>
          </p:nvPr>
        </p:nvSpPr>
        <p:spPr>
          <a:xfrm>
            <a:off x="3412671" y="3254828"/>
            <a:ext cx="1538926" cy="166551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a:spLocks noGrp="1"/>
          </p:cNvSpPr>
          <p:nvPr>
            <p:ph type="pic" idx="4"/>
          </p:nvPr>
        </p:nvSpPr>
        <p:spPr>
          <a:xfrm>
            <a:off x="5034642" y="3254828"/>
            <a:ext cx="1538926" cy="166551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a:spLocks noGrp="1"/>
          </p:cNvSpPr>
          <p:nvPr>
            <p:ph type="pic" idx="5"/>
          </p:nvPr>
        </p:nvSpPr>
        <p:spPr>
          <a:xfrm>
            <a:off x="4223657" y="1839684"/>
            <a:ext cx="1538926" cy="166551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a:spLocks noGrp="1"/>
          </p:cNvSpPr>
          <p:nvPr>
            <p:ph type="pic" idx="6"/>
          </p:nvPr>
        </p:nvSpPr>
        <p:spPr>
          <a:xfrm>
            <a:off x="2601686" y="1839684"/>
            <a:ext cx="1538926" cy="166551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172"/>
        <p:cNvGrpSpPr/>
        <p:nvPr/>
      </p:nvGrpSpPr>
      <p:grpSpPr>
        <a:xfrm>
          <a:off x="0" y="0"/>
          <a:ext cx="0" cy="0"/>
          <a:chOff x="0" y="0"/>
          <a:chExt cx="0" cy="0"/>
        </a:xfrm>
      </p:grpSpPr>
      <p:sp>
        <p:nvSpPr>
          <p:cNvPr id="173" name="Shape 173"/>
          <p:cNvSpPr>
            <a:spLocks noGrp="1"/>
          </p:cNvSpPr>
          <p:nvPr>
            <p:ph type="pic" idx="2"/>
          </p:nvPr>
        </p:nvSpPr>
        <p:spPr>
          <a:xfrm>
            <a:off x="5022273" y="2266951"/>
            <a:ext cx="2147454" cy="232409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174"/>
        <p:cNvGrpSpPr/>
        <p:nvPr/>
      </p:nvGrpSpPr>
      <p:grpSpPr>
        <a:xfrm>
          <a:off x="0" y="0"/>
          <a:ext cx="0" cy="0"/>
          <a:chOff x="0" y="0"/>
          <a:chExt cx="0" cy="0"/>
        </a:xfrm>
      </p:grpSpPr>
      <p:sp>
        <p:nvSpPr>
          <p:cNvPr id="175" name="Shape 175"/>
          <p:cNvSpPr>
            <a:spLocks noGrp="1"/>
          </p:cNvSpPr>
          <p:nvPr>
            <p:ph type="pic" idx="2"/>
          </p:nvPr>
        </p:nvSpPr>
        <p:spPr>
          <a:xfrm>
            <a:off x="5448300" y="762000"/>
            <a:ext cx="1295400" cy="140195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a:spLocks noGrp="1"/>
          </p:cNvSpPr>
          <p:nvPr>
            <p:ph type="pic" idx="3"/>
          </p:nvPr>
        </p:nvSpPr>
        <p:spPr>
          <a:xfrm>
            <a:off x="5448300" y="2728022"/>
            <a:ext cx="1295400" cy="140195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a:spLocks noGrp="1"/>
          </p:cNvSpPr>
          <p:nvPr>
            <p:ph type="pic" idx="4"/>
          </p:nvPr>
        </p:nvSpPr>
        <p:spPr>
          <a:xfrm>
            <a:off x="5448300" y="4694044"/>
            <a:ext cx="1295400" cy="140195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78"/>
        <p:cNvGrpSpPr/>
        <p:nvPr/>
      </p:nvGrpSpPr>
      <p:grpSpPr>
        <a:xfrm>
          <a:off x="0" y="0"/>
          <a:ext cx="0" cy="0"/>
          <a:chOff x="0" y="0"/>
          <a:chExt cx="0" cy="0"/>
        </a:xfrm>
      </p:grpSpPr>
      <p:sp>
        <p:nvSpPr>
          <p:cNvPr id="179" name="Shape 179"/>
          <p:cNvSpPr>
            <a:spLocks noGrp="1"/>
          </p:cNvSpPr>
          <p:nvPr>
            <p:ph type="pic" idx="2"/>
          </p:nvPr>
        </p:nvSpPr>
        <p:spPr>
          <a:xfrm>
            <a:off x="5448300" y="762000"/>
            <a:ext cx="1295400" cy="1401956"/>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a:spLocks noGrp="1"/>
          </p:cNvSpPr>
          <p:nvPr>
            <p:ph type="pic" idx="3"/>
          </p:nvPr>
        </p:nvSpPr>
        <p:spPr>
          <a:xfrm>
            <a:off x="5022273" y="2734542"/>
            <a:ext cx="2147454" cy="232409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1"/>
        <p:cNvGrpSpPr/>
        <p:nvPr/>
      </p:nvGrpSpPr>
      <p:grpSpPr>
        <a:xfrm>
          <a:off x="0" y="0"/>
          <a:ext cx="0" cy="0"/>
          <a:chOff x="0" y="0"/>
          <a:chExt cx="0" cy="0"/>
        </a:xfrm>
      </p:grpSpPr>
      <p:sp>
        <p:nvSpPr>
          <p:cNvPr id="182" name="Shape 182"/>
          <p:cNvSpPr>
            <a:spLocks noGrp="1"/>
          </p:cNvSpPr>
          <p:nvPr>
            <p:ph type="pic" idx="2"/>
          </p:nvPr>
        </p:nvSpPr>
        <p:spPr>
          <a:xfrm>
            <a:off x="3664794" y="0"/>
            <a:ext cx="8527206" cy="6858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2">
            <a:alphaModFix/>
          </a:blip>
          <a:srcRect/>
          <a:stretch/>
        </p:blipFill>
        <p:spPr>
          <a:xfrm>
            <a:off x="3367685" y="2603823"/>
            <a:ext cx="2042125" cy="3948638"/>
          </a:xfrm>
          <a:prstGeom prst="rect">
            <a:avLst/>
          </a:prstGeom>
          <a:noFill/>
          <a:ln>
            <a:noFill/>
          </a:ln>
        </p:spPr>
      </p:pic>
      <p:sp>
        <p:nvSpPr>
          <p:cNvPr id="185" name="Shape 185"/>
          <p:cNvSpPr>
            <a:spLocks noGrp="1"/>
          </p:cNvSpPr>
          <p:nvPr>
            <p:ph type="pic" idx="2"/>
          </p:nvPr>
        </p:nvSpPr>
        <p:spPr>
          <a:xfrm>
            <a:off x="3763248" y="3776732"/>
            <a:ext cx="1271780" cy="1582037"/>
          </a:xfrm>
          <a:prstGeom prst="rect">
            <a:avLst/>
          </a:prstGeom>
          <a:solidFill>
            <a:srgbClr val="D8D8D8"/>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6" name="Shape 186"/>
          <p:cNvPicPr preferRelativeResize="0"/>
          <p:nvPr/>
        </p:nvPicPr>
        <p:blipFill rotWithShape="1">
          <a:blip r:embed="rId2">
            <a:alphaModFix/>
          </a:blip>
          <a:srcRect/>
          <a:stretch/>
        </p:blipFill>
        <p:spPr>
          <a:xfrm>
            <a:off x="6802973" y="2603823"/>
            <a:ext cx="2042125" cy="3948638"/>
          </a:xfrm>
          <a:prstGeom prst="rect">
            <a:avLst/>
          </a:prstGeom>
          <a:noFill/>
          <a:ln>
            <a:noFill/>
          </a:ln>
        </p:spPr>
      </p:pic>
      <p:sp>
        <p:nvSpPr>
          <p:cNvPr id="187" name="Shape 187"/>
          <p:cNvSpPr>
            <a:spLocks noGrp="1"/>
          </p:cNvSpPr>
          <p:nvPr>
            <p:ph type="pic" idx="3"/>
          </p:nvPr>
        </p:nvSpPr>
        <p:spPr>
          <a:xfrm>
            <a:off x="7198536" y="3776732"/>
            <a:ext cx="1271780" cy="1582037"/>
          </a:xfrm>
          <a:prstGeom prst="rect">
            <a:avLst/>
          </a:prstGeom>
          <a:solidFill>
            <a:srgbClr val="D8D8D8"/>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8" name="Shape 188"/>
          <p:cNvPicPr preferRelativeResize="0"/>
          <p:nvPr/>
        </p:nvPicPr>
        <p:blipFill rotWithShape="1">
          <a:blip r:embed="rId2">
            <a:alphaModFix/>
          </a:blip>
          <a:srcRect/>
          <a:stretch/>
        </p:blipFill>
        <p:spPr>
          <a:xfrm>
            <a:off x="4983223" y="2406391"/>
            <a:ext cx="2246337" cy="4343502"/>
          </a:xfrm>
          <a:prstGeom prst="rect">
            <a:avLst/>
          </a:prstGeom>
          <a:noFill/>
          <a:ln>
            <a:noFill/>
          </a:ln>
        </p:spPr>
      </p:pic>
      <p:sp>
        <p:nvSpPr>
          <p:cNvPr id="189" name="Shape 189"/>
          <p:cNvSpPr>
            <a:spLocks noGrp="1"/>
          </p:cNvSpPr>
          <p:nvPr>
            <p:ph type="pic" idx="4"/>
          </p:nvPr>
        </p:nvSpPr>
        <p:spPr>
          <a:xfrm>
            <a:off x="5417303" y="3697630"/>
            <a:ext cx="1398958" cy="1740241"/>
          </a:xfrm>
          <a:prstGeom prst="rect">
            <a:avLst/>
          </a:prstGeom>
          <a:solidFill>
            <a:srgbClr val="D8D8D8"/>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2">
            <a:alphaModFix/>
          </a:blip>
          <a:srcRect/>
          <a:stretch/>
        </p:blipFill>
        <p:spPr>
          <a:xfrm rot="-5400000">
            <a:off x="-199075" y="98779"/>
            <a:ext cx="4939393" cy="6858000"/>
          </a:xfrm>
          <a:prstGeom prst="rect">
            <a:avLst/>
          </a:prstGeom>
          <a:noFill/>
          <a:ln>
            <a:noFill/>
          </a:ln>
        </p:spPr>
      </p:pic>
      <p:sp>
        <p:nvSpPr>
          <p:cNvPr id="193" name="Shape 193"/>
          <p:cNvSpPr>
            <a:spLocks noGrp="1"/>
          </p:cNvSpPr>
          <p:nvPr>
            <p:ph type="pic" idx="2"/>
          </p:nvPr>
        </p:nvSpPr>
        <p:spPr>
          <a:xfrm>
            <a:off x="-396540" y="1546000"/>
            <a:ext cx="5278351" cy="3965530"/>
          </a:xfrm>
          <a:prstGeom prst="rect">
            <a:avLst/>
          </a:prstGeom>
          <a:solidFill>
            <a:srgbClr val="D8D8D8"/>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94"/>
        <p:cNvGrpSpPr/>
        <p:nvPr/>
      </p:nvGrpSpPr>
      <p:grpSpPr>
        <a:xfrm>
          <a:off x="0" y="0"/>
          <a:ext cx="0" cy="0"/>
          <a:chOff x="0" y="0"/>
          <a:chExt cx="0" cy="0"/>
        </a:xfrm>
      </p:grpSpPr>
      <p:sp>
        <p:nvSpPr>
          <p:cNvPr id="195" name="Shape 195"/>
          <p:cNvSpPr>
            <a:spLocks noGrp="1"/>
          </p:cNvSpPr>
          <p:nvPr>
            <p:ph type="pic" idx="2"/>
          </p:nvPr>
        </p:nvSpPr>
        <p:spPr>
          <a:xfrm>
            <a:off x="0" y="0"/>
            <a:ext cx="6096000" cy="6858000"/>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a:spLocks noGrp="1"/>
          </p:cNvSpPr>
          <p:nvPr>
            <p:ph type="pic" idx="3"/>
          </p:nvPr>
        </p:nvSpPr>
        <p:spPr>
          <a:xfrm>
            <a:off x="7304184" y="1717589"/>
            <a:ext cx="3097116" cy="3422822"/>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5" name="Picture Placeholder 3"/>
          <p:cNvSpPr>
            <a:spLocks noGrp="1"/>
          </p:cNvSpPr>
          <p:nvPr>
            <p:ph type="pic" sz="quarter" idx="17" hasCustomPrompt="1"/>
          </p:nvPr>
        </p:nvSpPr>
        <p:spPr>
          <a:xfrm>
            <a:off x="6794983"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6" name="Picture Placeholder 3"/>
          <p:cNvSpPr>
            <a:spLocks noGrp="1"/>
          </p:cNvSpPr>
          <p:nvPr>
            <p:ph type="pic" sz="quarter" idx="18" hasCustomPrompt="1"/>
          </p:nvPr>
        </p:nvSpPr>
        <p:spPr>
          <a:xfrm>
            <a:off x="8707417" y="2446008"/>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7" name="Picture Placeholder 3"/>
          <p:cNvSpPr>
            <a:spLocks noGrp="1"/>
          </p:cNvSpPr>
          <p:nvPr>
            <p:ph type="pic" sz="quarter" idx="19" hasCustomPrompt="1"/>
          </p:nvPr>
        </p:nvSpPr>
        <p:spPr>
          <a:xfrm>
            <a:off x="4882548"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8" name="Picture Placeholder 3"/>
          <p:cNvSpPr>
            <a:spLocks noGrp="1"/>
          </p:cNvSpPr>
          <p:nvPr>
            <p:ph type="pic" sz="quarter" idx="20" hasCustomPrompt="1"/>
          </p:nvPr>
        </p:nvSpPr>
        <p:spPr>
          <a:xfrm>
            <a:off x="10625427" y="506117"/>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9" name="Picture Placeholder 3"/>
          <p:cNvSpPr>
            <a:spLocks noGrp="1"/>
          </p:cNvSpPr>
          <p:nvPr>
            <p:ph type="pic" sz="quarter" idx="21" hasCustomPrompt="1"/>
          </p:nvPr>
        </p:nvSpPr>
        <p:spPr>
          <a:xfrm>
            <a:off x="8707417" y="-1433774"/>
            <a:ext cx="2867550"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4191204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a:spLocks noGrp="1"/>
          </p:cNvSpPr>
          <p:nvPr>
            <p:ph type="pic" idx="2"/>
          </p:nvPr>
        </p:nvSpPr>
        <p:spPr>
          <a:xfrm>
            <a:off x="2562590" y="2388327"/>
            <a:ext cx="1520793" cy="148142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a:spLocks noGrp="1"/>
          </p:cNvSpPr>
          <p:nvPr>
            <p:ph type="pic" idx="3"/>
          </p:nvPr>
        </p:nvSpPr>
        <p:spPr>
          <a:xfrm>
            <a:off x="5335603" y="2388327"/>
            <a:ext cx="1520793" cy="148142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a:spLocks noGrp="1"/>
          </p:cNvSpPr>
          <p:nvPr>
            <p:ph type="pic" idx="4"/>
          </p:nvPr>
        </p:nvSpPr>
        <p:spPr>
          <a:xfrm>
            <a:off x="8108616" y="2388327"/>
            <a:ext cx="1520793" cy="1481428"/>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a:spLocks noGrp="1"/>
          </p:cNvSpPr>
          <p:nvPr>
            <p:ph type="pic" idx="2"/>
          </p:nvPr>
        </p:nvSpPr>
        <p:spPr>
          <a:xfrm>
            <a:off x="1967908" y="2078665"/>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a:spLocks noGrp="1"/>
          </p:cNvSpPr>
          <p:nvPr>
            <p:ph type="pic" idx="3"/>
          </p:nvPr>
        </p:nvSpPr>
        <p:spPr>
          <a:xfrm>
            <a:off x="3697692" y="2078665"/>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a:spLocks noGrp="1"/>
          </p:cNvSpPr>
          <p:nvPr>
            <p:ph type="pic" idx="4"/>
          </p:nvPr>
        </p:nvSpPr>
        <p:spPr>
          <a:xfrm>
            <a:off x="5427477" y="2078665"/>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a:spLocks noGrp="1"/>
          </p:cNvSpPr>
          <p:nvPr>
            <p:ph type="pic" idx="5"/>
          </p:nvPr>
        </p:nvSpPr>
        <p:spPr>
          <a:xfrm>
            <a:off x="7157262" y="2078665"/>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a:spLocks noGrp="1"/>
          </p:cNvSpPr>
          <p:nvPr>
            <p:ph type="pic" idx="6"/>
          </p:nvPr>
        </p:nvSpPr>
        <p:spPr>
          <a:xfrm>
            <a:off x="8887046" y="2078665"/>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a:spLocks noGrp="1"/>
          </p:cNvSpPr>
          <p:nvPr>
            <p:ph type="pic" idx="7"/>
          </p:nvPr>
        </p:nvSpPr>
        <p:spPr>
          <a:xfrm>
            <a:off x="1967908" y="4183911"/>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a:spLocks noGrp="1"/>
          </p:cNvSpPr>
          <p:nvPr>
            <p:ph type="pic" idx="8"/>
          </p:nvPr>
        </p:nvSpPr>
        <p:spPr>
          <a:xfrm>
            <a:off x="3697692" y="4183911"/>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a:spLocks noGrp="1"/>
          </p:cNvSpPr>
          <p:nvPr>
            <p:ph type="pic" idx="9"/>
          </p:nvPr>
        </p:nvSpPr>
        <p:spPr>
          <a:xfrm>
            <a:off x="5427477" y="4183911"/>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a:spLocks noGrp="1"/>
          </p:cNvSpPr>
          <p:nvPr>
            <p:ph type="pic" idx="13"/>
          </p:nvPr>
        </p:nvSpPr>
        <p:spPr>
          <a:xfrm>
            <a:off x="7157262" y="4183911"/>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a:spLocks noGrp="1"/>
          </p:cNvSpPr>
          <p:nvPr>
            <p:ph type="pic" idx="14"/>
          </p:nvPr>
        </p:nvSpPr>
        <p:spPr>
          <a:xfrm>
            <a:off x="8887046" y="4183911"/>
            <a:ext cx="1350335" cy="1350335"/>
          </a:xfrm>
          <a:prstGeom prst="ellipse">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a:spLocks noGrp="1"/>
          </p:cNvSpPr>
          <p:nvPr>
            <p:ph type="pic" idx="2"/>
          </p:nvPr>
        </p:nvSpPr>
        <p:spPr>
          <a:xfrm>
            <a:off x="0" y="3818238"/>
            <a:ext cx="3054096" cy="1933831"/>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a:spLocks noGrp="1"/>
          </p:cNvSpPr>
          <p:nvPr>
            <p:ph type="pic" idx="3"/>
          </p:nvPr>
        </p:nvSpPr>
        <p:spPr>
          <a:xfrm>
            <a:off x="3054096" y="3818238"/>
            <a:ext cx="3054096" cy="1933831"/>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a:spLocks noGrp="1"/>
          </p:cNvSpPr>
          <p:nvPr>
            <p:ph type="pic" idx="4"/>
          </p:nvPr>
        </p:nvSpPr>
        <p:spPr>
          <a:xfrm>
            <a:off x="6108192" y="3818238"/>
            <a:ext cx="3054096" cy="1933831"/>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a:spLocks noGrp="1"/>
          </p:cNvSpPr>
          <p:nvPr>
            <p:ph type="pic" idx="5"/>
          </p:nvPr>
        </p:nvSpPr>
        <p:spPr>
          <a:xfrm>
            <a:off x="9162288" y="3818238"/>
            <a:ext cx="3054096" cy="1933831"/>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790700" y="1042859"/>
            <a:ext cx="8610600" cy="495486"/>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a:spLocks noGrp="1"/>
          </p:cNvSpPr>
          <p:nvPr>
            <p:ph type="pic" idx="2"/>
          </p:nvPr>
        </p:nvSpPr>
        <p:spPr>
          <a:xfrm>
            <a:off x="1864842" y="2469774"/>
            <a:ext cx="1697411" cy="165347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pic" idx="3"/>
          </p:nvPr>
        </p:nvSpPr>
        <p:spPr>
          <a:xfrm>
            <a:off x="4124960" y="2469774"/>
            <a:ext cx="1697411" cy="165347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a:spLocks noGrp="1"/>
          </p:cNvSpPr>
          <p:nvPr>
            <p:ph type="pic" idx="4"/>
          </p:nvPr>
        </p:nvSpPr>
        <p:spPr>
          <a:xfrm>
            <a:off x="6385078" y="2469774"/>
            <a:ext cx="1697411" cy="165347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a:spLocks noGrp="1"/>
          </p:cNvSpPr>
          <p:nvPr>
            <p:ph type="pic" idx="5"/>
          </p:nvPr>
        </p:nvSpPr>
        <p:spPr>
          <a:xfrm>
            <a:off x="8645196" y="2469774"/>
            <a:ext cx="1697411" cy="1653474"/>
          </a:xfrm>
          <a:prstGeom prst="rect">
            <a:avLst/>
          </a:prstGeom>
          <a:solidFill>
            <a:schemeClr val="lt1"/>
          </a:solidFill>
          <a:ln>
            <a:noFill/>
          </a:ln>
        </p:spPr>
        <p:txBody>
          <a:bodyPr spcFirstLastPara="1" wrap="square" lIns="91425" tIns="91425" rIns="91425" bIns="91425" anchor="ctr"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594015" y="5991924"/>
            <a:ext cx="36740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1" i="0" u="none" strike="noStrike" cap="none">
                <a:solidFill>
                  <a:srgbClr val="000000"/>
                </a:solidFill>
                <a:latin typeface="Arial"/>
                <a:ea typeface="Arial"/>
                <a:cs typeface="Arial"/>
                <a:sym typeface="Arial"/>
              </a:rPr>
              <a:t>‹#›</a:t>
            </a:fld>
            <a:endParaRPr sz="1200" b="1"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702"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poweredbyprim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leanenergyus.org/cca-by-sta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ci.richmond.ca.us/1243/RichmondBUILD" TargetMode="External"/><Relationship Id="rId5" Type="http://schemas.microsoft.com/office/2007/relationships/hdphoto" Target="../media/hdphoto4.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technocracy.news/wp-content/uploads/2017/04/CCA-infograph-777x437.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virginiacleanenergy.org/cca-data-centers-policy-study.html"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hyperlink" Target="mailto:jhernandez@ideatecal.com" TargetMode="External"/><Relationship Id="rId2" Type="http://schemas.openxmlformats.org/officeDocument/2006/relationships/image" Target="../media/image36.png"/><Relationship Id="rId1" Type="http://schemas.openxmlformats.org/officeDocument/2006/relationships/slideLayout" Target="../slideLayouts/slideLayout51.xml"/><Relationship Id="rId5" Type="http://schemas.openxmlformats.org/officeDocument/2006/relationships/image" Target="../media/image37.png"/><Relationship Id="rId4" Type="http://schemas.openxmlformats.org/officeDocument/2006/relationships/hyperlink" Target="http://www.ideatecal.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mcecleanenergy.org/100-local-solar/" TargetMode="External"/><Relationship Id="rId13" Type="http://schemas.openxmlformats.org/officeDocument/2006/relationships/hyperlink" Target="http://sonomacleanpower.org/" TargetMode="External"/><Relationship Id="rId18" Type="http://schemas.openxmlformats.org/officeDocument/2006/relationships/hyperlink" Target="http://sonomacleanpower.org/drive-evergreen/" TargetMode="External"/><Relationship Id="rId3" Type="http://schemas.openxmlformats.org/officeDocument/2006/relationships/image" Target="../media/image7.png"/><Relationship Id="rId21" Type="http://schemas.openxmlformats.org/officeDocument/2006/relationships/hyperlink" Target="http://www.lancasterchoiceenergy.com/your-options/clear-choice/" TargetMode="External"/><Relationship Id="rId7" Type="http://schemas.openxmlformats.org/officeDocument/2006/relationships/hyperlink" Target="https://www.mcecleanenergy.org/deep-green-champions/" TargetMode="External"/><Relationship Id="rId12" Type="http://schemas.openxmlformats.org/officeDocument/2006/relationships/hyperlink" Target="https://www.mcecleanenergy.org/feed-in-tariff/" TargetMode="External"/><Relationship Id="rId17" Type="http://schemas.openxmlformats.org/officeDocument/2006/relationships/hyperlink" Target="http://sonomacleanpower.org/profit/" TargetMode="External"/><Relationship Id="rId2" Type="http://schemas.openxmlformats.org/officeDocument/2006/relationships/notesSlide" Target="../notesSlides/notesSlide32.xml"/><Relationship Id="rId16" Type="http://schemas.openxmlformats.org/officeDocument/2006/relationships/hyperlink" Target="http://sonomacleanpower.org/netgreen/" TargetMode="External"/><Relationship Id="rId20" Type="http://schemas.openxmlformats.org/officeDocument/2006/relationships/hyperlink" Target="http://www.lancasterchoiceenergy.com/index.php" TargetMode="External"/><Relationship Id="rId1" Type="http://schemas.openxmlformats.org/officeDocument/2006/relationships/slideLayout" Target="../slideLayouts/slideLayout2.xml"/><Relationship Id="rId6" Type="http://schemas.openxmlformats.org/officeDocument/2006/relationships/hyperlink" Target="https://www.mcecleanenergy.org/100-renewable/" TargetMode="External"/><Relationship Id="rId11" Type="http://schemas.openxmlformats.org/officeDocument/2006/relationships/hyperlink" Target="https://www.mcecleanenergy.org/energy-savings/" TargetMode="External"/><Relationship Id="rId24" Type="http://schemas.openxmlformats.org/officeDocument/2006/relationships/hyperlink" Target="http://www.lancasterchoiceenergy.com/smart-choice-champions/" TargetMode="External"/><Relationship Id="rId5" Type="http://schemas.openxmlformats.org/officeDocument/2006/relationships/hyperlink" Target="https://www.mcecleanenergy.org/50-renewable/" TargetMode="External"/><Relationship Id="rId15" Type="http://schemas.openxmlformats.org/officeDocument/2006/relationships/hyperlink" Target="https://sonomacleanpower.org/your-options/evergreen/" TargetMode="External"/><Relationship Id="rId23" Type="http://schemas.openxmlformats.org/officeDocument/2006/relationships/hyperlink" Target="http://www.lancasterchoiceenergy.com/lce-personal-choice.html" TargetMode="External"/><Relationship Id="rId10" Type="http://schemas.openxmlformats.org/officeDocument/2006/relationships/hyperlink" Target="https://www.mcecleanenergy.org/smartcharge/" TargetMode="External"/><Relationship Id="rId19" Type="http://schemas.openxmlformats.org/officeDocument/2006/relationships/hyperlink" Target="http://www.sonomacleanpower.org/energize" TargetMode="External"/><Relationship Id="rId4" Type="http://schemas.openxmlformats.org/officeDocument/2006/relationships/hyperlink" Target="https://www.mcecleanenergy.org/" TargetMode="External"/><Relationship Id="rId9" Type="http://schemas.openxmlformats.org/officeDocument/2006/relationships/hyperlink" Target="https://www.mcecleanenergy.org/solar-customers/" TargetMode="External"/><Relationship Id="rId14" Type="http://schemas.openxmlformats.org/officeDocument/2006/relationships/hyperlink" Target="http://sonomacleanpower.org/your-options/cleanstart/" TargetMode="External"/><Relationship Id="rId22" Type="http://schemas.openxmlformats.org/officeDocument/2006/relationships/hyperlink" Target="http://www.lancasterchoiceenergy.com/your-options/smart-choic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peninsulacleanenergy.com/" TargetMode="External"/><Relationship Id="rId13" Type="http://schemas.openxmlformats.org/officeDocument/2006/relationships/hyperlink" Target="https://www.cleanpoweralliance.org/" TargetMode="External"/><Relationship Id="rId3" Type="http://schemas.openxmlformats.org/officeDocument/2006/relationships/image" Target="../media/image7.png"/><Relationship Id="rId7" Type="http://schemas.openxmlformats.org/officeDocument/2006/relationships/hyperlink" Target="http://sfwater.org/index.aspx?page=1033" TargetMode="External"/><Relationship Id="rId12" Type="http://schemas.openxmlformats.org/officeDocument/2006/relationships/hyperlink" Target="https://www.svcleanenergy.org/choi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fwater.org/index.aspx?page=961" TargetMode="External"/><Relationship Id="rId11" Type="http://schemas.openxmlformats.org/officeDocument/2006/relationships/hyperlink" Target="https://www.svcleanenergy.org/" TargetMode="External"/><Relationship Id="rId5" Type="http://schemas.openxmlformats.org/officeDocument/2006/relationships/hyperlink" Target="http://sfwater.org/index.aspx?page=960" TargetMode="External"/><Relationship Id="rId10" Type="http://schemas.openxmlformats.org/officeDocument/2006/relationships/hyperlink" Target="http://www.peninsulacleanenergy.com/energy-options/solar-customers/" TargetMode="External"/><Relationship Id="rId4" Type="http://schemas.openxmlformats.org/officeDocument/2006/relationships/hyperlink" Target="http://sfwater.org/index.aspx?page=748" TargetMode="External"/><Relationship Id="rId9" Type="http://schemas.openxmlformats.org/officeDocument/2006/relationships/hyperlink" Target="http://www.peninsulacleanenergy.com/energy-options/" TargetMode="External"/><Relationship Id="rId14" Type="http://schemas.openxmlformats.org/officeDocument/2006/relationships/hyperlink" Target="https://www.desertcommunityenerg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1174639" y="1833482"/>
            <a:ext cx="9842721" cy="3901318"/>
          </a:xfrm>
          <a:prstGeom prst="rect">
            <a:avLst/>
          </a:prstGeom>
          <a:noFill/>
          <a:ln>
            <a:noFill/>
          </a:ln>
        </p:spPr>
      </p:pic>
      <p:sp>
        <p:nvSpPr>
          <p:cNvPr id="211" name="Shape 211"/>
          <p:cNvSpPr txBox="1"/>
          <p:nvPr/>
        </p:nvSpPr>
        <p:spPr>
          <a:xfrm>
            <a:off x="1790700" y="400789"/>
            <a:ext cx="8610600" cy="722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600"/>
              <a:buFont typeface="Arial"/>
              <a:buNone/>
            </a:pPr>
            <a:r>
              <a:rPr lang="en-US" sz="3600" b="1" i="0" u="none" strike="noStrike" cap="none" dirty="0">
                <a:solidFill>
                  <a:srgbClr val="434343"/>
                </a:solidFill>
                <a:latin typeface="Calibri"/>
                <a:ea typeface="Calibri"/>
                <a:cs typeface="Calibri"/>
                <a:sym typeface="Calibri"/>
              </a:rPr>
              <a:t>Community Choice Aggregation (CCA) </a:t>
            </a:r>
            <a:endParaRPr sz="3600" dirty="0">
              <a:solidFill>
                <a:srgbClr val="434343"/>
              </a:solidFill>
              <a:latin typeface="Calibri"/>
              <a:ea typeface="Calibri"/>
              <a:cs typeface="Calibri"/>
              <a:sym typeface="Calibri"/>
            </a:endParaRPr>
          </a:p>
        </p:txBody>
      </p:sp>
      <p:sp>
        <p:nvSpPr>
          <p:cNvPr id="212" name="Shape 212"/>
          <p:cNvSpPr txBox="1"/>
          <p:nvPr/>
        </p:nvSpPr>
        <p:spPr>
          <a:xfrm>
            <a:off x="1790700" y="1287847"/>
            <a:ext cx="8610600" cy="810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600"/>
              <a:buFont typeface="Arial"/>
              <a:buNone/>
            </a:pPr>
            <a:r>
              <a:rPr lang="en-US" sz="4800" b="1" i="0" u="none" strike="noStrike" cap="none" dirty="0">
                <a:solidFill>
                  <a:srgbClr val="434343"/>
                </a:solidFill>
                <a:latin typeface="Calibri"/>
                <a:ea typeface="Calibri"/>
                <a:cs typeface="Calibri"/>
                <a:sym typeface="Calibri"/>
              </a:rPr>
              <a:t>2023</a:t>
            </a:r>
            <a:endParaRPr sz="4800" dirty="0">
              <a:solidFill>
                <a:srgbClr val="434343"/>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800"/>
              <a:buFont typeface="Calibri"/>
              <a:buNone/>
            </a:pPr>
            <a:endParaRPr sz="3600" b="1" i="0" u="none" strike="noStrike" cap="none" dirty="0">
              <a:solidFill>
                <a:srgbClr val="434343"/>
              </a:solidFill>
              <a:latin typeface="Calibri"/>
              <a:ea typeface="Calibri"/>
              <a:cs typeface="Calibri"/>
              <a:sym typeface="Calibri"/>
            </a:endParaRPr>
          </a:p>
        </p:txBody>
      </p:sp>
      <p:sp>
        <p:nvSpPr>
          <p:cNvPr id="213" name="Shape 213"/>
          <p:cNvSpPr/>
          <p:nvPr/>
        </p:nvSpPr>
        <p:spPr>
          <a:xfrm>
            <a:off x="5471886" y="6059957"/>
            <a:ext cx="6096000" cy="461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Digital Image. Pico Rivera Innovative Municipal Energy</a:t>
            </a:r>
            <a:endParaRPr/>
          </a:p>
          <a:p>
            <a:pPr marL="0" marR="0" lvl="0" indent="0" algn="r" rtl="0">
              <a:spcBef>
                <a:spcPts val="0"/>
              </a:spcBef>
              <a:spcAft>
                <a:spcPts val="0"/>
              </a:spcAft>
              <a:buNone/>
            </a:pPr>
            <a:r>
              <a:rPr lang="en-US" sz="1200" b="0" i="0" u="sng" strike="noStrike" cap="none">
                <a:solidFill>
                  <a:schemeClr val="hlink"/>
                </a:solidFill>
                <a:latin typeface="Calibri"/>
                <a:ea typeface="Calibri"/>
                <a:cs typeface="Calibri"/>
                <a:sym typeface="Calibri"/>
                <a:hlinkClick r:id="rId4"/>
              </a:rPr>
              <a:t>www.poweredbyprime.org</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pic>
        <p:nvPicPr>
          <p:cNvPr id="214" name="Shape 214"/>
          <p:cNvPicPr preferRelativeResize="0"/>
          <p:nvPr/>
        </p:nvPicPr>
        <p:blipFill>
          <a:blip r:embed="rId5">
            <a:alphaModFix/>
          </a:blip>
          <a:stretch>
            <a:fillRect/>
          </a:stretch>
        </p:blipFill>
        <p:spPr>
          <a:xfrm>
            <a:off x="2609850" y="1123200"/>
            <a:ext cx="6972300" cy="38100"/>
          </a:xfrm>
          <a:prstGeom prst="rect">
            <a:avLst/>
          </a:prstGeom>
          <a:noFill/>
          <a:ln>
            <a:noFill/>
          </a:ln>
        </p:spPr>
      </p:pic>
      <p:pic>
        <p:nvPicPr>
          <p:cNvPr id="215" name="Shape 215"/>
          <p:cNvPicPr preferRelativeResize="0"/>
          <p:nvPr/>
        </p:nvPicPr>
        <p:blipFill rotWithShape="1">
          <a:blip r:embed="rId6">
            <a:alphaModFix/>
          </a:blip>
          <a:srcRect/>
          <a:stretch/>
        </p:blipFill>
        <p:spPr>
          <a:xfrm>
            <a:off x="904608" y="5978526"/>
            <a:ext cx="1245656" cy="6245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p:nvPr/>
        </p:nvSpPr>
        <p:spPr>
          <a:xfrm>
            <a:off x="1790700" y="401701"/>
            <a:ext cx="8610600" cy="4956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3600"/>
            </a:pPr>
            <a:r>
              <a:rPr lang="en-US" sz="3600" dirty="0">
                <a:solidFill>
                  <a:schemeClr val="dk1"/>
                </a:solidFill>
                <a:latin typeface="Titillium Light"/>
                <a:ea typeface="Calibri"/>
                <a:cs typeface="Calibri"/>
                <a:sym typeface="Calibri"/>
              </a:rPr>
              <a:t>Issues To Watch- CCA Expansion</a:t>
            </a:r>
            <a:endParaRPr sz="3600" dirty="0">
              <a:latin typeface="Titillium Light"/>
              <a:ea typeface="Calibri"/>
              <a:cs typeface="Calibri"/>
              <a:sym typeface="Calibri"/>
            </a:endParaRPr>
          </a:p>
        </p:txBody>
      </p:sp>
      <p:sp>
        <p:nvSpPr>
          <p:cNvPr id="441" name="Shape 441"/>
          <p:cNvSpPr/>
          <p:nvPr/>
        </p:nvSpPr>
        <p:spPr>
          <a:xfrm>
            <a:off x="1182990" y="1331842"/>
            <a:ext cx="9121800" cy="468991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tx1"/>
                </a:solidFill>
                <a:latin typeface="Calibri" panose="020F0502020204030204" pitchFamily="34" charset="0"/>
                <a:ea typeface="Calibri"/>
                <a:cs typeface="Calibri" panose="020F0502020204030204" pitchFamily="34" charset="0"/>
                <a:sym typeface="Calibri"/>
              </a:rPr>
              <a:t>Educating Consumers- Ensuring all customers have adequate information</a:t>
            </a:r>
          </a:p>
          <a:p>
            <a:pPr marR="0" lvl="0" algn="l" rtl="0">
              <a:spcBef>
                <a:spcPts val="0"/>
              </a:spcBef>
              <a:spcAft>
                <a:spcPts val="0"/>
              </a:spcAft>
              <a:buClr>
                <a:schemeClr val="dk1"/>
              </a:buClr>
              <a:buSzPts val="2000"/>
            </a:pPr>
            <a:endParaRPr lang="en-US" sz="2000" dirty="0">
              <a:solidFill>
                <a:schemeClr val="tx1"/>
              </a:solidFill>
              <a:latin typeface="Calibri" panose="020F0502020204030204" pitchFamily="34" charset="0"/>
              <a:ea typeface="Calibri"/>
              <a:cs typeface="Calibri" panose="020F0502020204030204" pitchFamily="34" charset="0"/>
              <a:sym typeface="Calibri"/>
            </a:endParaRPr>
          </a:p>
          <a:p>
            <a:pPr marL="342900" indent="-342900">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Serving all customers- impact on low income</a:t>
            </a:r>
          </a:p>
          <a:p>
            <a:pPr marR="0" lvl="0" algn="l" rtl="0">
              <a:spcBef>
                <a:spcPts val="0"/>
              </a:spcBef>
              <a:spcAft>
                <a:spcPts val="0"/>
              </a:spcAft>
              <a:buClr>
                <a:schemeClr val="dk1"/>
              </a:buClr>
              <a:buSzPts val="2000"/>
            </a:pPr>
            <a:endParaRPr lang="en-US" sz="2000" dirty="0">
              <a:solidFill>
                <a:schemeClr val="tx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Meeting renewable goals- compliance of retail sellers</a:t>
            </a:r>
          </a:p>
          <a:p>
            <a:pPr marR="0" lvl="0" algn="l" rtl="0">
              <a:spcBef>
                <a:spcPts val="0"/>
              </a:spcBef>
              <a:spcAft>
                <a:spcPts val="0"/>
              </a:spcAft>
              <a:buClr>
                <a:schemeClr val="dk1"/>
              </a:buClr>
              <a:buSzPts val="2000"/>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indent="-342900">
              <a:buClr>
                <a:schemeClr val="dk1"/>
              </a:buClr>
              <a:buSzPts val="2000"/>
              <a:buFont typeface="Wingdings" pitchFamily="2" charset="2"/>
              <a:buChar char="§"/>
            </a:pPr>
            <a:r>
              <a:rPr lang="en-US" sz="2000" dirty="0">
                <a:solidFill>
                  <a:schemeClr val="tx1"/>
                </a:solidFill>
                <a:latin typeface="Calibri" panose="020F0502020204030204" pitchFamily="34" charset="0"/>
                <a:ea typeface="Calibri"/>
                <a:cs typeface="Calibri" panose="020F0502020204030204" pitchFamily="34" charset="0"/>
                <a:sym typeface="Calibri"/>
              </a:rPr>
              <a:t>Generating living wage jobs- local jobs/local generation</a:t>
            </a:r>
          </a:p>
          <a:p>
            <a:pPr>
              <a:buClr>
                <a:schemeClr val="dk1"/>
              </a:buClr>
              <a:buSzPts val="2000"/>
            </a:pPr>
            <a:endParaRPr lang="en-US" sz="2000" dirty="0">
              <a:solidFill>
                <a:schemeClr val="tx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Maintaining resource adequacy rules-  oversight of procurement</a:t>
            </a:r>
          </a:p>
          <a:p>
            <a:pPr marR="0" lvl="0" algn="l" rtl="0">
              <a:spcBef>
                <a:spcPts val="0"/>
              </a:spcBef>
              <a:spcAft>
                <a:spcPts val="0"/>
              </a:spcAft>
              <a:buClr>
                <a:schemeClr val="dk1"/>
              </a:buClr>
              <a:buSzPts val="2000"/>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Meeting supplier diversity goals- parody</a:t>
            </a:r>
          </a:p>
          <a:p>
            <a:pPr marR="0" lvl="0" algn="l" rtl="0">
              <a:spcBef>
                <a:spcPts val="0"/>
              </a:spcBef>
              <a:spcAft>
                <a:spcPts val="0"/>
              </a:spcAft>
              <a:buClr>
                <a:schemeClr val="dk1"/>
              </a:buClr>
              <a:buSzPts val="2000"/>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Promoting consumer protections- parody</a:t>
            </a:r>
          </a:p>
          <a:p>
            <a:pPr marL="342900" marR="0" lvl="0" indent="-342900" algn="l" rtl="0">
              <a:spcBef>
                <a:spcPts val="0"/>
              </a:spcBef>
              <a:spcAft>
                <a:spcPts val="0"/>
              </a:spcAft>
              <a:buClr>
                <a:schemeClr val="dk1"/>
              </a:buClr>
              <a:buSzPts val="2000"/>
              <a:buFont typeface="Wingdings" pitchFamily="2" charset="2"/>
              <a:buChar char="§"/>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Access to capital- lack of credit history</a:t>
            </a:r>
          </a:p>
          <a:p>
            <a:pPr marL="342900" marR="0" lvl="0" indent="-342900" algn="l" rtl="0">
              <a:spcBef>
                <a:spcPts val="0"/>
              </a:spcBef>
              <a:spcAft>
                <a:spcPts val="0"/>
              </a:spcAft>
              <a:buClr>
                <a:schemeClr val="dk1"/>
              </a:buClr>
              <a:buSzPts val="2000"/>
              <a:buFont typeface="Wingdings" pitchFamily="2" charset="2"/>
              <a:buChar char="§"/>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Cost shifting to customers- increased costs</a:t>
            </a:r>
            <a:br>
              <a:rPr lang="en-US" sz="2400" dirty="0">
                <a:solidFill>
                  <a:schemeClr val="dk1"/>
                </a:solidFill>
                <a:latin typeface="Calibri" panose="020F0502020204030204" pitchFamily="34" charset="0"/>
                <a:ea typeface="Calibri"/>
                <a:cs typeface="Calibri" panose="020F0502020204030204" pitchFamily="34" charset="0"/>
                <a:sym typeface="Calibri"/>
              </a:rPr>
            </a:br>
            <a:endParaRPr sz="2400" dirty="0">
              <a:latin typeface="Calibri" panose="020F0502020204030204" pitchFamily="34" charset="0"/>
              <a:ea typeface="Calibri"/>
              <a:cs typeface="Calibri" panose="020F0502020204030204" pitchFamily="34" charset="0"/>
              <a:sym typeface="Calibri"/>
            </a:endParaRPr>
          </a:p>
        </p:txBody>
      </p:sp>
      <p:pic>
        <p:nvPicPr>
          <p:cNvPr id="442" name="Shape 442"/>
          <p:cNvPicPr preferRelativeResize="0"/>
          <p:nvPr/>
        </p:nvPicPr>
        <p:blipFill>
          <a:blip r:embed="rId3">
            <a:alphaModFix/>
          </a:blip>
          <a:stretch>
            <a:fillRect/>
          </a:stretch>
        </p:blipFill>
        <p:spPr>
          <a:xfrm>
            <a:off x="3605213" y="1153836"/>
            <a:ext cx="4981575" cy="38100"/>
          </a:xfrm>
          <a:prstGeom prst="rect">
            <a:avLst/>
          </a:prstGeom>
          <a:noFill/>
          <a:ln>
            <a:noFill/>
          </a:ln>
        </p:spPr>
      </p:pic>
    </p:spTree>
    <p:extLst>
      <p:ext uri="{BB962C8B-B14F-4D97-AF65-F5344CB8AC3E}">
        <p14:creationId xmlns:p14="http://schemas.microsoft.com/office/powerpoint/2010/main" val="416441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CCAs at a National Level</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sp>
        <p:nvSpPr>
          <p:cNvPr id="5" name="Shape 244">
            <a:extLst>
              <a:ext uri="{FF2B5EF4-FFF2-40B4-BE49-F238E27FC236}">
                <a16:creationId xmlns:a16="http://schemas.microsoft.com/office/drawing/2014/main" id="{C84F62AD-E17A-4E3E-411A-E9B8E8A18A98}"/>
              </a:ext>
            </a:extLst>
          </p:cNvPr>
          <p:cNvSpPr txBox="1"/>
          <p:nvPr/>
        </p:nvSpPr>
        <p:spPr>
          <a:xfrm>
            <a:off x="1176750" y="6312485"/>
            <a:ext cx="5884007" cy="451930"/>
          </a:xfrm>
          <a:prstGeom prst="rect">
            <a:avLst/>
          </a:prstGeom>
          <a:noFill/>
          <a:ln>
            <a:noFill/>
          </a:ln>
        </p:spPr>
        <p:txBody>
          <a:bodyPr spcFirstLastPara="1" wrap="square" lIns="91425" tIns="91425" rIns="91425" bIns="91425" anchor="ctr" anchorCtr="0">
            <a:noAutofit/>
          </a:bodyPr>
          <a:lstStyle/>
          <a:p>
            <a:r>
              <a:rPr lang="en-US" sz="1200" dirty="0">
                <a:solidFill>
                  <a:schemeClr val="tx1"/>
                </a:solidFill>
              </a:rPr>
              <a:t>Source: LEAN Energy August 2022</a:t>
            </a:r>
            <a:r>
              <a:rPr lang="nn-NO" sz="1200" dirty="0">
                <a:solidFill>
                  <a:schemeClr val="tx1"/>
                </a:solidFill>
              </a:rPr>
              <a:t>: </a:t>
            </a:r>
            <a:r>
              <a:rPr lang="nn-NO" sz="1200" dirty="0">
                <a:solidFill>
                  <a:schemeClr val="tx1"/>
                </a:solidFill>
                <a:hlinkClick r:id="rId4">
                  <a:extLst>
                    <a:ext uri="{A12FA001-AC4F-418D-AE19-62706E023703}">
                      <ahyp:hlinkClr xmlns:ahyp="http://schemas.microsoft.com/office/drawing/2018/hyperlinkcolor" val="tx"/>
                    </a:ext>
                  </a:extLst>
                </a:hlinkClick>
              </a:rPr>
              <a:t>http://leanenergyus.org/cca-by-state/</a:t>
            </a:r>
            <a:r>
              <a:rPr lang="nn-NO" sz="1200" dirty="0">
                <a:solidFill>
                  <a:schemeClr val="tx1"/>
                </a:solidFill>
              </a:rPr>
              <a:t> </a:t>
            </a:r>
          </a:p>
          <a:p>
            <a:pPr lvl="0"/>
            <a:endParaRPr sz="1200" dirty="0">
              <a:solidFill>
                <a:schemeClr val="tx1"/>
              </a:solidFill>
            </a:endParaRPr>
          </a:p>
        </p:txBody>
      </p:sp>
      <p:pic>
        <p:nvPicPr>
          <p:cNvPr id="4098" name="Picture 2">
            <a:extLst>
              <a:ext uri="{FF2B5EF4-FFF2-40B4-BE49-F238E27FC236}">
                <a16:creationId xmlns:a16="http://schemas.microsoft.com/office/drawing/2014/main" id="{B5C7BE7C-E0A3-3801-BAA2-83F7EBD4A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877" y="1219075"/>
            <a:ext cx="8720220" cy="477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0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California CCAs</a:t>
            </a:r>
            <a:r>
              <a:rPr lang="en-US" sz="3600" baseline="30000" dirty="0">
                <a:solidFill>
                  <a:srgbClr val="434343"/>
                </a:solidFill>
                <a:latin typeface="Titillium Light"/>
                <a:ea typeface="Calibri"/>
                <a:cs typeface="Calibri"/>
                <a:sym typeface="Calibri"/>
              </a:rPr>
              <a:t>2</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sp>
        <p:nvSpPr>
          <p:cNvPr id="3" name="Rectangle 2">
            <a:extLst>
              <a:ext uri="{FF2B5EF4-FFF2-40B4-BE49-F238E27FC236}">
                <a16:creationId xmlns:a16="http://schemas.microsoft.com/office/drawing/2014/main" id="{2C86CC3E-3F74-0346-A711-3E5B1F69EB40}"/>
              </a:ext>
            </a:extLst>
          </p:cNvPr>
          <p:cNvSpPr/>
          <p:nvPr/>
        </p:nvSpPr>
        <p:spPr>
          <a:xfrm>
            <a:off x="298794" y="1827336"/>
            <a:ext cx="3581056" cy="4755148"/>
          </a:xfrm>
          <a:prstGeom prst="rect">
            <a:avLst/>
          </a:prstGeom>
        </p:spPr>
        <p:txBody>
          <a:bodyPr wrap="square">
            <a:spAutoFit/>
          </a:bodyPr>
          <a:lstStyle/>
          <a:p>
            <a:pPr>
              <a:spcAft>
                <a:spcPts val="600"/>
              </a:spcAft>
            </a:pPr>
            <a:r>
              <a:rPr lang="en-US" sz="1200" dirty="0"/>
              <a:t>Apple Valley Choice Energy </a:t>
            </a:r>
          </a:p>
          <a:p>
            <a:pPr>
              <a:spcAft>
                <a:spcPts val="600"/>
              </a:spcAft>
            </a:pPr>
            <a:r>
              <a:rPr lang="en-US" sz="1200" dirty="0"/>
              <a:t>Central Coast Community Energy</a:t>
            </a:r>
          </a:p>
          <a:p>
            <a:pPr>
              <a:spcAft>
                <a:spcPts val="600"/>
              </a:spcAft>
            </a:pPr>
            <a:r>
              <a:rPr lang="en-US" sz="1200" dirty="0"/>
              <a:t>Clean Energy Alliance </a:t>
            </a:r>
          </a:p>
          <a:p>
            <a:pPr>
              <a:spcAft>
                <a:spcPts val="600"/>
              </a:spcAft>
            </a:pPr>
            <a:r>
              <a:rPr lang="en-US" sz="1200" i="1" dirty="0"/>
              <a:t>(cities of Carlsbad, Del Mar and Solana Beach; planned expansion April 2023)</a:t>
            </a:r>
          </a:p>
          <a:p>
            <a:pPr>
              <a:spcAft>
                <a:spcPts val="600"/>
              </a:spcAft>
            </a:pPr>
            <a:r>
              <a:rPr lang="en-US" sz="1200" dirty="0"/>
              <a:t>Clean Power Alliance </a:t>
            </a:r>
          </a:p>
          <a:p>
            <a:pPr>
              <a:spcAft>
                <a:spcPts val="600"/>
              </a:spcAft>
            </a:pPr>
            <a:r>
              <a:rPr lang="en-US" sz="1200" i="1" dirty="0"/>
              <a:t>(Los Angeles and Ventura counties)</a:t>
            </a:r>
          </a:p>
          <a:p>
            <a:pPr>
              <a:spcAft>
                <a:spcPts val="600"/>
              </a:spcAft>
            </a:pPr>
            <a:r>
              <a:rPr lang="en-US" sz="1200" dirty="0" err="1"/>
              <a:t>CleanPowerSF</a:t>
            </a:r>
            <a:endParaRPr lang="en-US" sz="1200" dirty="0"/>
          </a:p>
          <a:p>
            <a:pPr>
              <a:spcAft>
                <a:spcPts val="600"/>
              </a:spcAft>
            </a:pPr>
            <a:r>
              <a:rPr lang="en-US" sz="1200" dirty="0"/>
              <a:t>Desert Community Energy</a:t>
            </a:r>
          </a:p>
          <a:p>
            <a:pPr>
              <a:spcAft>
                <a:spcPts val="600"/>
              </a:spcAft>
            </a:pPr>
            <a:r>
              <a:rPr lang="en-US" sz="1200" dirty="0"/>
              <a:t>East Bay Community Energy</a:t>
            </a:r>
          </a:p>
          <a:p>
            <a:pPr>
              <a:spcAft>
                <a:spcPts val="600"/>
              </a:spcAft>
            </a:pPr>
            <a:r>
              <a:rPr lang="en-US" sz="1200" dirty="0"/>
              <a:t>Energy for Palmdale’s Independent Choice (EPIC)</a:t>
            </a:r>
          </a:p>
          <a:p>
            <a:pPr>
              <a:spcAft>
                <a:spcPts val="600"/>
              </a:spcAft>
            </a:pPr>
            <a:r>
              <a:rPr lang="en-US" sz="1200" dirty="0"/>
              <a:t>King City Community Power</a:t>
            </a:r>
          </a:p>
          <a:p>
            <a:pPr>
              <a:spcAft>
                <a:spcPts val="600"/>
              </a:spcAft>
            </a:pPr>
            <a:r>
              <a:rPr lang="en-US" sz="1200" dirty="0"/>
              <a:t>Lancaster Choice Energy</a:t>
            </a:r>
          </a:p>
          <a:p>
            <a:pPr>
              <a:spcAft>
                <a:spcPts val="600"/>
              </a:spcAft>
            </a:pPr>
            <a:r>
              <a:rPr lang="en-US" sz="1200" dirty="0"/>
              <a:t>MCE Clean Energy </a:t>
            </a:r>
          </a:p>
          <a:p>
            <a:pPr>
              <a:spcAft>
                <a:spcPts val="600"/>
              </a:spcAft>
            </a:pPr>
            <a:r>
              <a:rPr lang="en-US" sz="1200" i="1" dirty="0"/>
              <a:t>(Marin, Napa, Contra Costa and Solano counties) </a:t>
            </a:r>
          </a:p>
          <a:p>
            <a:pPr>
              <a:spcAft>
                <a:spcPts val="600"/>
              </a:spcAft>
            </a:pPr>
            <a:r>
              <a:rPr lang="en-US" sz="1200" dirty="0"/>
              <a:t>Orange County Power Authority</a:t>
            </a:r>
          </a:p>
          <a:p>
            <a:pPr lvl="0" eaLnBrk="0" fontAlgn="base" hangingPunct="0">
              <a:spcBef>
                <a:spcPct val="0"/>
              </a:spcBef>
              <a:spcAft>
                <a:spcPct val="0"/>
              </a:spcAft>
              <a:buClrTx/>
            </a:pPr>
            <a:endParaRPr lang="en-US" altLang="en-US" sz="3600" dirty="0">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id="{09000C2F-22D7-FE42-9446-CBE4601B1BBB}"/>
              </a:ext>
            </a:extLst>
          </p:cNvPr>
          <p:cNvSpPr txBox="1"/>
          <p:nvPr/>
        </p:nvSpPr>
        <p:spPr>
          <a:xfrm>
            <a:off x="3879850" y="1827336"/>
            <a:ext cx="3995008" cy="4724370"/>
          </a:xfrm>
          <a:prstGeom prst="rect">
            <a:avLst/>
          </a:prstGeom>
          <a:noFill/>
        </p:spPr>
        <p:txBody>
          <a:bodyPr wrap="square" rtlCol="0">
            <a:spAutoFit/>
          </a:bodyPr>
          <a:lstStyle/>
          <a:p>
            <a:pPr>
              <a:spcAft>
                <a:spcPts val="600"/>
              </a:spcAft>
            </a:pPr>
            <a:r>
              <a:rPr lang="en-US" sz="1200" dirty="0"/>
              <a:t>Peninsula Clean Energy</a:t>
            </a:r>
          </a:p>
          <a:p>
            <a:pPr>
              <a:spcAft>
                <a:spcPts val="600"/>
              </a:spcAft>
            </a:pPr>
            <a:r>
              <a:rPr lang="en-US" sz="1200" i="1" dirty="0"/>
              <a:t>(San Mateo County and Los </a:t>
            </a:r>
            <a:r>
              <a:rPr lang="en-US" sz="1200" i="1" dirty="0" err="1"/>
              <a:t>Banos</a:t>
            </a:r>
            <a:r>
              <a:rPr lang="en-US" sz="1200" i="1" dirty="0"/>
              <a:t>)</a:t>
            </a:r>
            <a:endParaRPr lang="en-US" sz="1200" dirty="0"/>
          </a:p>
          <a:p>
            <a:pPr>
              <a:spcAft>
                <a:spcPts val="600"/>
              </a:spcAft>
            </a:pPr>
            <a:r>
              <a:rPr lang="en-US" sz="1200" dirty="0"/>
              <a:t>Pico Rivera Innovative Municipal Energy</a:t>
            </a:r>
          </a:p>
          <a:p>
            <a:pPr>
              <a:spcAft>
                <a:spcPts val="600"/>
              </a:spcAft>
            </a:pPr>
            <a:r>
              <a:rPr lang="en-US" sz="1200" dirty="0"/>
              <a:t>Pomona Choice Energy</a:t>
            </a:r>
          </a:p>
          <a:p>
            <a:pPr>
              <a:spcAft>
                <a:spcPts val="600"/>
              </a:spcAft>
            </a:pPr>
            <a:r>
              <a:rPr lang="en-US" sz="1200" dirty="0"/>
              <a:t>Pioneer Community Energy</a:t>
            </a:r>
          </a:p>
          <a:p>
            <a:pPr>
              <a:spcAft>
                <a:spcPts val="600"/>
              </a:spcAft>
            </a:pPr>
            <a:r>
              <a:rPr lang="en-US" sz="1200" i="1" dirty="0"/>
              <a:t>(includes Placer and El Dorado counties)</a:t>
            </a:r>
          </a:p>
          <a:p>
            <a:pPr>
              <a:spcAft>
                <a:spcPts val="600"/>
              </a:spcAft>
            </a:pPr>
            <a:r>
              <a:rPr lang="en-US" sz="1200" dirty="0"/>
              <a:t>Rancho Mirage Energy Authority</a:t>
            </a:r>
          </a:p>
          <a:p>
            <a:pPr>
              <a:spcAft>
                <a:spcPts val="600"/>
              </a:spcAft>
            </a:pPr>
            <a:r>
              <a:rPr lang="en-US" sz="1200" dirty="0"/>
              <a:t>Redwood Coast Energy Authority </a:t>
            </a:r>
          </a:p>
          <a:p>
            <a:pPr>
              <a:spcAft>
                <a:spcPts val="600"/>
              </a:spcAft>
            </a:pPr>
            <a:r>
              <a:rPr lang="en-US" sz="1200" dirty="0"/>
              <a:t>San Diego Community Power</a:t>
            </a:r>
          </a:p>
          <a:p>
            <a:pPr>
              <a:spcAft>
                <a:spcPts val="600"/>
              </a:spcAft>
            </a:pPr>
            <a:r>
              <a:rPr lang="en-US" sz="1200" i="1" dirty="0"/>
              <a:t>(planned expansion April 2023)</a:t>
            </a:r>
          </a:p>
          <a:p>
            <a:pPr>
              <a:spcAft>
                <a:spcPts val="600"/>
              </a:spcAft>
            </a:pPr>
            <a:r>
              <a:rPr lang="en-US" sz="1200" dirty="0"/>
              <a:t>San Jacinto Power</a:t>
            </a:r>
          </a:p>
          <a:p>
            <a:pPr>
              <a:spcAft>
                <a:spcPts val="600"/>
              </a:spcAft>
            </a:pPr>
            <a:r>
              <a:rPr lang="en-US" sz="1200" dirty="0"/>
              <a:t>San Jose Clean Energy</a:t>
            </a:r>
          </a:p>
          <a:p>
            <a:pPr>
              <a:spcAft>
                <a:spcPts val="600"/>
              </a:spcAft>
            </a:pPr>
            <a:r>
              <a:rPr lang="en-US" sz="1200" dirty="0"/>
              <a:t>Santa Barbara Clean Energy</a:t>
            </a:r>
          </a:p>
          <a:p>
            <a:pPr>
              <a:spcAft>
                <a:spcPts val="600"/>
              </a:spcAft>
            </a:pPr>
            <a:r>
              <a:rPr lang="en-US" sz="1200" dirty="0"/>
              <a:t>Silicon Valley Clean Energy</a:t>
            </a:r>
          </a:p>
          <a:p>
            <a:pPr>
              <a:spcAft>
                <a:spcPts val="600"/>
              </a:spcAft>
            </a:pPr>
            <a:r>
              <a:rPr lang="en-US" sz="1200" dirty="0"/>
              <a:t>Sonoma Clean Power</a:t>
            </a:r>
          </a:p>
          <a:p>
            <a:pPr>
              <a:spcAft>
                <a:spcPts val="600"/>
              </a:spcAft>
            </a:pPr>
            <a:r>
              <a:rPr lang="en-US" sz="1200" dirty="0"/>
              <a:t>Valley Clean Energy</a:t>
            </a:r>
          </a:p>
          <a:p>
            <a:pPr>
              <a:spcAft>
                <a:spcPts val="600"/>
              </a:spcAft>
            </a:pPr>
            <a:r>
              <a:rPr lang="en-US" sz="1200" i="1" dirty="0"/>
              <a:t>(includes Yolo County)</a:t>
            </a:r>
            <a:endParaRPr lang="en-US" sz="1200" dirty="0"/>
          </a:p>
          <a:p>
            <a:pPr lvl="0" eaLnBrk="0" fontAlgn="base" hangingPunct="0">
              <a:spcBef>
                <a:spcPct val="0"/>
              </a:spcBef>
              <a:spcAft>
                <a:spcPct val="0"/>
              </a:spcAft>
              <a:buClrTx/>
            </a:pPr>
            <a:endParaRPr lang="en-US" altLang="en-US" sz="1200" b="1" dirty="0">
              <a:solidFill>
                <a:schemeClr val="tx1"/>
              </a:solidFill>
              <a:latin typeface="Karbon"/>
            </a:endParaRPr>
          </a:p>
        </p:txBody>
      </p:sp>
      <p:pic>
        <p:nvPicPr>
          <p:cNvPr id="2052" name="Picture 4">
            <a:extLst>
              <a:ext uri="{FF2B5EF4-FFF2-40B4-BE49-F238E27FC236}">
                <a16:creationId xmlns:a16="http://schemas.microsoft.com/office/drawing/2014/main" id="{A265194B-B1A7-F385-5CFF-17B3CC90E1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722"/>
          <a:stretch/>
        </p:blipFill>
        <p:spPr bwMode="auto">
          <a:xfrm>
            <a:off x="7238347" y="1472718"/>
            <a:ext cx="4002218" cy="438814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234">
            <a:extLst>
              <a:ext uri="{FF2B5EF4-FFF2-40B4-BE49-F238E27FC236}">
                <a16:creationId xmlns:a16="http://schemas.microsoft.com/office/drawing/2014/main" id="{C78DC9F8-F7EF-104D-5B64-4283C9C2C6D8}"/>
              </a:ext>
            </a:extLst>
          </p:cNvPr>
          <p:cNvSpPr txBox="1"/>
          <p:nvPr/>
        </p:nvSpPr>
        <p:spPr>
          <a:xfrm>
            <a:off x="688976" y="6274500"/>
            <a:ext cx="9680400" cy="58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dirty="0"/>
              <a:t>2. </a:t>
            </a:r>
            <a:r>
              <a:rPr lang="en-US" sz="1200" dirty="0" err="1"/>
              <a:t>CalCCA</a:t>
            </a:r>
            <a:r>
              <a:rPr lang="en-US" sz="1200" dirty="0"/>
              <a:t>. https://cal-cca.org/cca-impact/</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California CCAs</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pic>
        <p:nvPicPr>
          <p:cNvPr id="3074" name="Picture 2">
            <a:extLst>
              <a:ext uri="{FF2B5EF4-FFF2-40B4-BE49-F238E27FC236}">
                <a16:creationId xmlns:a16="http://schemas.microsoft.com/office/drawing/2014/main" id="{B77881F7-2761-2CBC-EA74-D52DE3C64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12" y="1250894"/>
            <a:ext cx="10623550" cy="4768148"/>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34">
            <a:extLst>
              <a:ext uri="{FF2B5EF4-FFF2-40B4-BE49-F238E27FC236}">
                <a16:creationId xmlns:a16="http://schemas.microsoft.com/office/drawing/2014/main" id="{C49B1EC5-8AB3-5C02-37BD-543CCEDC6BB0}"/>
              </a:ext>
            </a:extLst>
          </p:cNvPr>
          <p:cNvSpPr txBox="1"/>
          <p:nvPr/>
        </p:nvSpPr>
        <p:spPr>
          <a:xfrm>
            <a:off x="855787" y="6036142"/>
            <a:ext cx="9680400" cy="58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dirty="0"/>
              <a:t>2. </a:t>
            </a:r>
            <a:r>
              <a:rPr lang="en-US" sz="1200" dirty="0" err="1"/>
              <a:t>CalCCA</a:t>
            </a:r>
            <a:r>
              <a:rPr lang="en-US" sz="1200" dirty="0"/>
              <a:t>. https://cal-cca.org/cca-impact/</a:t>
            </a:r>
            <a:endParaRPr sz="1200" dirty="0"/>
          </a:p>
        </p:txBody>
      </p:sp>
    </p:spTree>
    <p:extLst>
      <p:ext uri="{BB962C8B-B14F-4D97-AF65-F5344CB8AC3E}">
        <p14:creationId xmlns:p14="http://schemas.microsoft.com/office/powerpoint/2010/main" val="28223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California CCAs</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4660900"/>
            <a:ext cx="7147690" cy="1736918"/>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pic>
        <p:nvPicPr>
          <p:cNvPr id="3" name="Picture 2">
            <a:extLst>
              <a:ext uri="{FF2B5EF4-FFF2-40B4-BE49-F238E27FC236}">
                <a16:creationId xmlns:a16="http://schemas.microsoft.com/office/drawing/2014/main" id="{9BD4B383-4ED2-BC12-7F53-4E7E10496010}"/>
              </a:ext>
            </a:extLst>
          </p:cNvPr>
          <p:cNvPicPr>
            <a:picLocks noChangeAspect="1"/>
          </p:cNvPicPr>
          <p:nvPr/>
        </p:nvPicPr>
        <p:blipFill>
          <a:blip r:embed="rId4"/>
          <a:stretch>
            <a:fillRect/>
          </a:stretch>
        </p:blipFill>
        <p:spPr>
          <a:xfrm>
            <a:off x="1519466" y="2578763"/>
            <a:ext cx="9330942" cy="2844800"/>
          </a:xfrm>
          <a:prstGeom prst="rect">
            <a:avLst/>
          </a:prstGeom>
        </p:spPr>
      </p:pic>
      <p:sp>
        <p:nvSpPr>
          <p:cNvPr id="4" name="TextBox 3">
            <a:extLst>
              <a:ext uri="{FF2B5EF4-FFF2-40B4-BE49-F238E27FC236}">
                <a16:creationId xmlns:a16="http://schemas.microsoft.com/office/drawing/2014/main" id="{B659E476-DD9A-21C9-08DD-4EF79A2940BA}"/>
              </a:ext>
            </a:extLst>
          </p:cNvPr>
          <p:cNvSpPr txBox="1"/>
          <p:nvPr/>
        </p:nvSpPr>
        <p:spPr>
          <a:xfrm>
            <a:off x="1593874" y="1686211"/>
            <a:ext cx="9256534" cy="892552"/>
          </a:xfrm>
          <a:prstGeom prst="rect">
            <a:avLst/>
          </a:prstGeom>
          <a:noFill/>
        </p:spPr>
        <p:txBody>
          <a:bodyPr wrap="square" rtlCol="0">
            <a:spAutoFit/>
          </a:bodyPr>
          <a:lstStyle/>
          <a:p>
            <a:r>
              <a:rPr lang="en-US" sz="1600" b="1" dirty="0"/>
              <a:t>California CCAs have contracted for over </a:t>
            </a:r>
            <a:r>
              <a:rPr lang="en-US" sz="2000" b="1" dirty="0"/>
              <a:t>11,000 megawatts (MW) </a:t>
            </a:r>
            <a:r>
              <a:rPr lang="en-US" sz="1600" b="1" dirty="0"/>
              <a:t>of new clean generation capacity through long-term power purchase agreements with terms of 10 years or longer.</a:t>
            </a:r>
            <a:r>
              <a:rPr lang="en-US" sz="1600" baseline="30000" dirty="0">
                <a:solidFill>
                  <a:srgbClr val="434343"/>
                </a:solidFill>
                <a:latin typeface="Titillium Light"/>
                <a:ea typeface="Calibri"/>
                <a:cs typeface="Calibri"/>
                <a:sym typeface="Calibri"/>
              </a:rPr>
              <a:t> 2</a:t>
            </a:r>
            <a:endParaRPr lang="en-US" sz="1600" b="1" dirty="0"/>
          </a:p>
        </p:txBody>
      </p:sp>
      <p:sp>
        <p:nvSpPr>
          <p:cNvPr id="5" name="Shape 234">
            <a:extLst>
              <a:ext uri="{FF2B5EF4-FFF2-40B4-BE49-F238E27FC236}">
                <a16:creationId xmlns:a16="http://schemas.microsoft.com/office/drawing/2014/main" id="{C1341276-EE49-6E9D-E932-2299E7AC6F11}"/>
              </a:ext>
            </a:extLst>
          </p:cNvPr>
          <p:cNvSpPr txBox="1"/>
          <p:nvPr/>
        </p:nvSpPr>
        <p:spPr>
          <a:xfrm>
            <a:off x="976437" y="6049650"/>
            <a:ext cx="9680400" cy="58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dirty="0"/>
              <a:t>2. </a:t>
            </a:r>
            <a:r>
              <a:rPr lang="en-US" sz="1200" dirty="0" err="1"/>
              <a:t>CalCCA</a:t>
            </a:r>
            <a:r>
              <a:rPr lang="en-US" sz="1200" dirty="0"/>
              <a:t>. https://cal-cca.org/cca-impact/</a:t>
            </a:r>
            <a:endParaRPr sz="1200" dirty="0"/>
          </a:p>
        </p:txBody>
      </p:sp>
    </p:spTree>
    <p:extLst>
      <p:ext uri="{BB962C8B-B14F-4D97-AF65-F5344CB8AC3E}">
        <p14:creationId xmlns:p14="http://schemas.microsoft.com/office/powerpoint/2010/main" val="275532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4113375" y="1656900"/>
            <a:ext cx="7143630" cy="4620332"/>
          </a:xfrm>
          <a:prstGeom prst="rect">
            <a:avLst/>
          </a:prstGeom>
          <a:noFill/>
          <a:ln>
            <a:noFill/>
          </a:ln>
        </p:spPr>
        <p:txBody>
          <a:bodyPr spcFirstLastPara="1" wrap="square" lIns="91425" tIns="91425" rIns="91425" bIns="91425" anchor="t" anchorCtr="0">
            <a:noAutofit/>
          </a:bodyPr>
          <a:lstStyle/>
          <a:p>
            <a:pPr marL="457200" lvl="0" indent="-355600">
              <a:spcBef>
                <a:spcPts val="0"/>
              </a:spcBef>
              <a:spcAft>
                <a:spcPts val="0"/>
              </a:spcAft>
              <a:buSzPts val="2000"/>
              <a:buFont typeface="Calibri"/>
              <a:buChar char="➢"/>
            </a:pPr>
            <a:r>
              <a:rPr lang="en-US" sz="2000" dirty="0">
                <a:latin typeface="Calibri"/>
                <a:ea typeface="Calibri"/>
                <a:cs typeface="Calibri"/>
                <a:sym typeface="Calibri"/>
              </a:rPr>
              <a:t>Achieve nominal electricity cost savings.</a:t>
            </a:r>
            <a:endParaRPr sz="2000" dirty="0">
              <a:latin typeface="Calibri"/>
              <a:ea typeface="Calibri"/>
              <a:cs typeface="Calibri"/>
              <a:sym typeface="Calibri"/>
            </a:endParaRPr>
          </a:p>
          <a:p>
            <a:pPr marL="457200" lvl="0" indent="-355600">
              <a:spcBef>
                <a:spcPts val="1000"/>
              </a:spcBef>
              <a:spcAft>
                <a:spcPts val="0"/>
              </a:spcAft>
              <a:buSzPts val="2000"/>
              <a:buFont typeface="Calibri"/>
              <a:buChar char="➢"/>
            </a:pPr>
            <a:r>
              <a:rPr lang="en-US" sz="2000" dirty="0">
                <a:latin typeface="Calibri"/>
                <a:ea typeface="Calibri"/>
                <a:cs typeface="Calibri"/>
                <a:sym typeface="Calibri"/>
              </a:rPr>
              <a:t>Increase renewable energy utilization.</a:t>
            </a:r>
            <a:endParaRPr sz="2000" dirty="0">
              <a:latin typeface="Calibri"/>
              <a:ea typeface="Calibri"/>
              <a:cs typeface="Calibri"/>
              <a:sym typeface="Calibri"/>
            </a:endParaRPr>
          </a:p>
          <a:p>
            <a:pPr marL="457200" lvl="0" indent="-355600" rtl="0">
              <a:spcBef>
                <a:spcPts val="1000"/>
              </a:spcBef>
              <a:spcAft>
                <a:spcPts val="0"/>
              </a:spcAft>
              <a:buSzPts val="2000"/>
              <a:buFont typeface="Calibri"/>
              <a:buChar char="➢"/>
            </a:pPr>
            <a:r>
              <a:rPr lang="en-US" sz="2000" dirty="0">
                <a:latin typeface="Calibri"/>
                <a:ea typeface="Calibri"/>
                <a:cs typeface="Calibri"/>
                <a:sym typeface="Calibri"/>
              </a:rPr>
              <a:t>Obtain control over electric generation costs to provide a higher level of rate stability for local residents and businesses.</a:t>
            </a:r>
            <a:endParaRPr sz="2000" dirty="0">
              <a:latin typeface="Calibri"/>
              <a:ea typeface="Calibri"/>
              <a:cs typeface="Calibri"/>
              <a:sym typeface="Calibri"/>
            </a:endParaRPr>
          </a:p>
          <a:p>
            <a:pPr marL="457200" lvl="0" indent="-355600" rtl="0">
              <a:spcBef>
                <a:spcPts val="1000"/>
              </a:spcBef>
              <a:spcAft>
                <a:spcPts val="0"/>
              </a:spcAft>
              <a:buSzPts val="2000"/>
              <a:buFont typeface="Calibri"/>
              <a:buChar char="➢"/>
            </a:pPr>
            <a:r>
              <a:rPr lang="en-US" sz="2000" dirty="0">
                <a:solidFill>
                  <a:schemeClr val="dk1"/>
                </a:solidFill>
                <a:latin typeface="Calibri"/>
                <a:ea typeface="Calibri"/>
                <a:cs typeface="Calibri"/>
                <a:sym typeface="Calibri"/>
              </a:rPr>
              <a:t>The technical / feasibility study identifies pertinent specifications and requirements associated with the prospective CCA Program.</a:t>
            </a:r>
            <a:endParaRPr sz="2000" dirty="0">
              <a:solidFill>
                <a:schemeClr val="dk1"/>
              </a:solidFill>
              <a:latin typeface="Calibri"/>
              <a:ea typeface="Calibri"/>
              <a:cs typeface="Calibri"/>
              <a:sym typeface="Calibri"/>
            </a:endParaRPr>
          </a:p>
          <a:p>
            <a:pPr marL="457200" lvl="0" indent="-355600" rtl="0">
              <a:spcBef>
                <a:spcPts val="1000"/>
              </a:spcBef>
              <a:spcAft>
                <a:spcPts val="0"/>
              </a:spcAft>
              <a:buSzPts val="2000"/>
              <a:buFont typeface="Calibri"/>
              <a:buChar char="➢"/>
            </a:pPr>
            <a:r>
              <a:rPr lang="en-US" sz="2000" dirty="0">
                <a:solidFill>
                  <a:schemeClr val="dk1"/>
                </a:solidFill>
                <a:latin typeface="Calibri"/>
                <a:ea typeface="Calibri"/>
                <a:cs typeface="Calibri"/>
                <a:sym typeface="Calibri"/>
              </a:rPr>
              <a:t>Include the projected impacts of various clean energy and GHG reduction scenarios.</a:t>
            </a:r>
            <a:endParaRPr sz="2000" dirty="0">
              <a:solidFill>
                <a:schemeClr val="dk1"/>
              </a:solidFill>
              <a:latin typeface="Calibri"/>
              <a:ea typeface="Calibri"/>
              <a:cs typeface="Calibri"/>
              <a:sym typeface="Calibri"/>
            </a:endParaRPr>
          </a:p>
          <a:p>
            <a:pPr marL="457200" lvl="0" indent="-355600" rtl="0">
              <a:spcBef>
                <a:spcPts val="1000"/>
              </a:spcBef>
              <a:spcAft>
                <a:spcPts val="0"/>
              </a:spcAft>
              <a:buSzPts val="2000"/>
              <a:buFont typeface="Calibri"/>
              <a:buChar char="➢"/>
            </a:pPr>
            <a:r>
              <a:rPr lang="en-US" sz="2000" dirty="0">
                <a:solidFill>
                  <a:schemeClr val="dk1"/>
                </a:solidFill>
                <a:latin typeface="Calibri"/>
                <a:ea typeface="Calibri"/>
                <a:cs typeface="Calibri"/>
                <a:sym typeface="Calibri"/>
              </a:rPr>
              <a:t>Economic / employment component helps determine the broad effects on economy and labor in the County.</a:t>
            </a:r>
          </a:p>
          <a:p>
            <a:pPr marL="457200" lvl="0" indent="-355600" rtl="0">
              <a:spcBef>
                <a:spcPts val="1000"/>
              </a:spcBef>
              <a:spcAft>
                <a:spcPts val="0"/>
              </a:spcAft>
              <a:buSzPts val="2000"/>
              <a:buFont typeface="Calibri"/>
              <a:buChar char="➢"/>
            </a:pPr>
            <a:r>
              <a:rPr lang="en-US" sz="2000" b="1" dirty="0">
                <a:solidFill>
                  <a:schemeClr val="dk1"/>
                </a:solidFill>
                <a:latin typeface="Calibri"/>
                <a:ea typeface="Calibri"/>
                <a:cs typeface="Calibri"/>
                <a:sym typeface="Calibri"/>
              </a:rPr>
              <a:t>NO REQUIREMENT ON LOW INCOME IMPACT</a:t>
            </a:r>
            <a:endParaRPr sz="2000" b="1" dirty="0">
              <a:latin typeface="Calibri"/>
              <a:ea typeface="Calibri"/>
              <a:cs typeface="Calibri"/>
              <a:sym typeface="Calibri"/>
            </a:endParaRPr>
          </a:p>
          <a:p>
            <a:pPr marL="0" lvl="0" indent="0" rtl="0">
              <a:spcBef>
                <a:spcPts val="1000"/>
              </a:spcBef>
              <a:spcAft>
                <a:spcPts val="0"/>
              </a:spcAft>
              <a:buNone/>
            </a:pPr>
            <a:endParaRPr sz="2000" dirty="0">
              <a:latin typeface="Calibri"/>
              <a:ea typeface="Calibri"/>
              <a:cs typeface="Calibri"/>
              <a:sym typeface="Calibri"/>
            </a:endParaRPr>
          </a:p>
          <a:p>
            <a:pPr marL="0" lvl="0" indent="0" rtl="0">
              <a:spcBef>
                <a:spcPts val="0"/>
              </a:spcBef>
              <a:spcAft>
                <a:spcPts val="0"/>
              </a:spcAft>
              <a:buNone/>
            </a:pPr>
            <a:endParaRPr sz="2000" dirty="0">
              <a:latin typeface="Calibri"/>
              <a:ea typeface="Calibri"/>
              <a:cs typeface="Calibri"/>
              <a:sym typeface="Calibri"/>
            </a:endParaRPr>
          </a:p>
          <a:p>
            <a:pPr marL="0" lvl="0" indent="0">
              <a:spcBef>
                <a:spcPts val="0"/>
              </a:spcBef>
              <a:spcAft>
                <a:spcPts val="0"/>
              </a:spcAft>
              <a:buNone/>
            </a:pPr>
            <a:endParaRPr sz="2000" dirty="0">
              <a:latin typeface="Calibri"/>
              <a:ea typeface="Calibri"/>
              <a:cs typeface="Calibri"/>
              <a:sym typeface="Calibri"/>
            </a:endParaRPr>
          </a:p>
        </p:txBody>
      </p:sp>
      <p:sp>
        <p:nvSpPr>
          <p:cNvPr id="310" name="Shape 310"/>
          <p:cNvSpPr txBox="1"/>
          <p:nvPr/>
        </p:nvSpPr>
        <p:spPr>
          <a:xfrm>
            <a:off x="-393500" y="775000"/>
            <a:ext cx="3252300" cy="87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11" name="Shape 311"/>
          <p:cNvPicPr preferRelativeResize="0"/>
          <p:nvPr/>
        </p:nvPicPr>
        <p:blipFill rotWithShape="1">
          <a:blip r:embed="rId3">
            <a:alphaModFix amt="58000"/>
          </a:blip>
          <a:srcRect l="-5954"/>
          <a:stretch/>
        </p:blipFill>
        <p:spPr>
          <a:xfrm>
            <a:off x="-304812" y="0"/>
            <a:ext cx="3952875" cy="6858000"/>
          </a:xfrm>
          <a:prstGeom prst="rect">
            <a:avLst/>
          </a:prstGeom>
          <a:noFill/>
          <a:ln>
            <a:noFill/>
          </a:ln>
          <a:effectLst>
            <a:outerShdw blurRad="57150" dist="19050" dir="5400000" algn="bl" rotWithShape="0">
              <a:srgbClr val="000000">
                <a:alpha val="50000"/>
              </a:srgbClr>
            </a:outerShdw>
          </a:effectLst>
        </p:spPr>
      </p:pic>
      <p:sp>
        <p:nvSpPr>
          <p:cNvPr id="312" name="Shape 312"/>
          <p:cNvSpPr txBox="1"/>
          <p:nvPr/>
        </p:nvSpPr>
        <p:spPr>
          <a:xfrm>
            <a:off x="4237640" y="324900"/>
            <a:ext cx="692537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chemeClr val="dk1"/>
                </a:solidFill>
                <a:latin typeface="Titillium Light"/>
                <a:ea typeface="Calibri"/>
                <a:cs typeface="Calibri"/>
                <a:sym typeface="Calibri"/>
              </a:rPr>
              <a:t>Requirements of Feasibility Studies</a:t>
            </a:r>
            <a:endParaRPr sz="3600" dirty="0">
              <a:latin typeface="Titillium Light"/>
              <a:ea typeface="Calibri"/>
              <a:cs typeface="Calibri"/>
              <a:sym typeface="Calibri"/>
            </a:endParaRPr>
          </a:p>
        </p:txBody>
      </p:sp>
      <p:pic>
        <p:nvPicPr>
          <p:cNvPr id="313" name="Shape 313"/>
          <p:cNvPicPr preferRelativeResize="0"/>
          <p:nvPr/>
        </p:nvPicPr>
        <p:blipFill>
          <a:blip r:embed="rId4">
            <a:alphaModFix/>
          </a:blip>
          <a:stretch>
            <a:fillRect/>
          </a:stretch>
        </p:blipFill>
        <p:spPr>
          <a:xfrm>
            <a:off x="5446713" y="998186"/>
            <a:ext cx="4981575" cy="38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p:nvPr/>
        </p:nvSpPr>
        <p:spPr>
          <a:xfrm>
            <a:off x="1027363" y="153100"/>
            <a:ext cx="10137300" cy="121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dirty="0">
                <a:solidFill>
                  <a:schemeClr val="dk1"/>
                </a:solidFill>
                <a:latin typeface="Titillium Light"/>
                <a:ea typeface="Calibri"/>
                <a:cs typeface="Calibri"/>
                <a:sym typeface="Calibri"/>
              </a:rPr>
              <a:t>Completion of Feasibility Studies </a:t>
            </a:r>
            <a:endParaRPr sz="3600" dirty="0">
              <a:solidFill>
                <a:schemeClr val="dk1"/>
              </a:solidFill>
              <a:latin typeface="Titillium Light"/>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US" sz="3600" dirty="0">
                <a:solidFill>
                  <a:schemeClr val="dk1"/>
                </a:solidFill>
                <a:latin typeface="Titillium Light"/>
                <a:ea typeface="Calibri"/>
                <a:cs typeface="Calibri"/>
                <a:sym typeface="Calibri"/>
              </a:rPr>
              <a:t>vs. Low Income Assessments</a:t>
            </a:r>
            <a:endParaRPr sz="3600" dirty="0">
              <a:latin typeface="Titillium Light"/>
              <a:ea typeface="Calibri"/>
              <a:cs typeface="Calibri"/>
              <a:sym typeface="Calibri"/>
            </a:endParaRPr>
          </a:p>
        </p:txBody>
      </p:sp>
      <p:graphicFrame>
        <p:nvGraphicFramePr>
          <p:cNvPr id="277" name="Shape 277"/>
          <p:cNvGraphicFramePr/>
          <p:nvPr/>
        </p:nvGraphicFramePr>
        <p:xfrm>
          <a:off x="2074349" y="1440870"/>
          <a:ext cx="8043300" cy="4849100"/>
        </p:xfrm>
        <a:graphic>
          <a:graphicData uri="http://schemas.openxmlformats.org/drawingml/2006/table">
            <a:tbl>
              <a:tblPr firstRow="1" bandRow="1">
                <a:noFill/>
                <a:tableStyleId>{EDA1FA1E-C1D6-4939-9266-6D9E1B3F0CEA}</a:tableStyleId>
              </a:tblPr>
              <a:tblGrid>
                <a:gridCol w="3355875">
                  <a:extLst>
                    <a:ext uri="{9D8B030D-6E8A-4147-A177-3AD203B41FA5}">
                      <a16:colId xmlns:a16="http://schemas.microsoft.com/office/drawing/2014/main" val="20000"/>
                    </a:ext>
                  </a:extLst>
                </a:gridCol>
                <a:gridCol w="2678225">
                  <a:extLst>
                    <a:ext uri="{9D8B030D-6E8A-4147-A177-3AD203B41FA5}">
                      <a16:colId xmlns:a16="http://schemas.microsoft.com/office/drawing/2014/main" val="20001"/>
                    </a:ext>
                  </a:extLst>
                </a:gridCol>
                <a:gridCol w="2009200">
                  <a:extLst>
                    <a:ext uri="{9D8B030D-6E8A-4147-A177-3AD203B41FA5}">
                      <a16:colId xmlns:a16="http://schemas.microsoft.com/office/drawing/2014/main" val="20002"/>
                    </a:ext>
                  </a:extLst>
                </a:gridCol>
              </a:tblGrid>
              <a:tr h="835050">
                <a:tc>
                  <a:txBody>
                    <a:bodyPr/>
                    <a:lstStyle/>
                    <a:p>
                      <a:pPr marL="0" marR="0" lvl="0" indent="0" algn="l" rtl="0">
                        <a:lnSpc>
                          <a:spcPct val="100000"/>
                        </a:lnSpc>
                        <a:spcBef>
                          <a:spcPts val="0"/>
                        </a:spcBef>
                        <a:spcAft>
                          <a:spcPts val="0"/>
                        </a:spcAft>
                        <a:buClr>
                          <a:schemeClr val="dk1"/>
                        </a:buClr>
                        <a:buSzPts val="2000"/>
                        <a:buFont typeface="Calibri"/>
                        <a:buNone/>
                      </a:pPr>
                      <a:endParaRPr b="0" i="0" u="none" strike="noStrike" cap="none">
                        <a:solidFill>
                          <a:srgbClr val="F3F3F3"/>
                        </a:solidFill>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00">
                        <a:alpha val="0"/>
                      </a:srgbClr>
                    </a:solidFill>
                  </a:tcPr>
                </a:tc>
                <a:tc>
                  <a:txBody>
                    <a:bodyPr/>
                    <a:lstStyle/>
                    <a:p>
                      <a:pPr marL="0" marR="0" lvl="0" indent="0" algn="ctr" rtl="0">
                        <a:spcBef>
                          <a:spcPts val="0"/>
                        </a:spcBef>
                        <a:spcAft>
                          <a:spcPts val="0"/>
                        </a:spcAft>
                        <a:buNone/>
                      </a:pPr>
                      <a:r>
                        <a:rPr lang="en-US" sz="1800" i="0" u="none" strike="noStrike" cap="none" dirty="0">
                          <a:solidFill>
                            <a:srgbClr val="000000"/>
                          </a:solidFill>
                        </a:rPr>
                        <a:t>FEASIBILITY &amp; </a:t>
                      </a:r>
                      <a:endParaRPr sz="1800" i="0" u="none" strike="noStrike" cap="none" dirty="0">
                        <a:solidFill>
                          <a:srgbClr val="000000"/>
                        </a:solidFill>
                      </a:endParaRPr>
                    </a:p>
                    <a:p>
                      <a:pPr marL="0" marR="0" lvl="0" indent="0" algn="ctr" rtl="0">
                        <a:spcBef>
                          <a:spcPts val="0"/>
                        </a:spcBef>
                        <a:spcAft>
                          <a:spcPts val="0"/>
                        </a:spcAft>
                        <a:buNone/>
                      </a:pPr>
                      <a:r>
                        <a:rPr lang="en-US" sz="1800" i="0" u="none" strike="noStrike" cap="none" dirty="0">
                          <a:solidFill>
                            <a:srgbClr val="000000"/>
                          </a:solidFill>
                        </a:rPr>
                        <a:t>IMPLEMENTATION STUDY?</a:t>
                      </a:r>
                      <a:endParaRPr sz="1800" dirty="0">
                        <a:solidFill>
                          <a:srgbClr val="000000"/>
                        </a:solidFill>
                      </a:endParaRPr>
                    </a:p>
                  </a:txBody>
                  <a:tcPr marL="91450" marR="0" marT="0" marB="1828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00">
                        <a:alpha val="0"/>
                      </a:srgbClr>
                    </a:solidFill>
                  </a:tcPr>
                </a:tc>
                <a:tc>
                  <a:txBody>
                    <a:bodyPr/>
                    <a:lstStyle/>
                    <a:p>
                      <a:pPr marL="0" marR="0" lvl="0" indent="0" algn="ctr" rtl="0">
                        <a:spcBef>
                          <a:spcPts val="0"/>
                        </a:spcBef>
                        <a:spcAft>
                          <a:spcPts val="0"/>
                        </a:spcAft>
                        <a:buNone/>
                      </a:pPr>
                      <a:r>
                        <a:rPr lang="en-US" sz="1800" i="0" u="none" strike="noStrike" cap="none" dirty="0">
                          <a:solidFill>
                            <a:srgbClr val="000000"/>
                          </a:solidFill>
                        </a:rPr>
                        <a:t>LOW INCOME ASSESSMENT?</a:t>
                      </a:r>
                      <a:endParaRPr sz="1800" dirty="0">
                        <a:solidFill>
                          <a:srgbClr val="000000"/>
                        </a:solidFill>
                      </a:endParaRPr>
                    </a:p>
                  </a:txBody>
                  <a:tcPr marL="91450" marR="0" marT="0" marB="1828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0"/>
                  </a:ext>
                </a:extLst>
              </a:tr>
              <a:tr h="236650">
                <a:tc>
                  <a:txBody>
                    <a:bodyPr/>
                    <a:lstStyle/>
                    <a:p>
                      <a:pPr marL="0" lvl="0" indent="0" rtl="0">
                        <a:spcBef>
                          <a:spcPts val="0"/>
                        </a:spcBef>
                        <a:spcAft>
                          <a:spcPts val="0"/>
                        </a:spcAft>
                        <a:buNone/>
                      </a:pPr>
                      <a:r>
                        <a:rPr lang="en-US"/>
                        <a:t>1. Marin Clean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i="0" u="none" strike="noStrike" cap="none">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i="0" u="none" strike="noStrike" cap="none"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8350">
                <a:tc>
                  <a:txBody>
                    <a:bodyPr/>
                    <a:lstStyle/>
                    <a:p>
                      <a:pPr marL="0" lvl="0" indent="0" rtl="0">
                        <a:spcBef>
                          <a:spcPts val="0"/>
                        </a:spcBef>
                        <a:spcAft>
                          <a:spcPts val="0"/>
                        </a:spcAft>
                        <a:buNone/>
                      </a:pPr>
                      <a:r>
                        <a:rPr lang="en-US"/>
                        <a:t>2. Sonoma Clean Power</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i="0" u="none" strike="noStrike" cap="none">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i="0" u="none" strike="noStrike" cap="none"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59000">
                <a:tc>
                  <a:txBody>
                    <a:bodyPr/>
                    <a:lstStyle/>
                    <a:p>
                      <a:pPr marL="0" lvl="0" indent="0" rtl="0">
                        <a:spcBef>
                          <a:spcPts val="0"/>
                        </a:spcBef>
                        <a:spcAft>
                          <a:spcPts val="0"/>
                        </a:spcAft>
                        <a:buNone/>
                      </a:pPr>
                      <a:r>
                        <a:rPr lang="en-US"/>
                        <a:t>3. Lancaster Choice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dirty="0"/>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2250">
                <a:tc>
                  <a:txBody>
                    <a:bodyPr/>
                    <a:lstStyle/>
                    <a:p>
                      <a:pPr marL="0" lvl="0" indent="0" rtl="0">
                        <a:spcBef>
                          <a:spcPts val="0"/>
                        </a:spcBef>
                        <a:spcAft>
                          <a:spcPts val="0"/>
                        </a:spcAft>
                        <a:buNone/>
                      </a:pPr>
                      <a:r>
                        <a:rPr lang="en-US"/>
                        <a:t>4. CleanPowerSF</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dirty="0"/>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09175">
                <a:tc>
                  <a:txBody>
                    <a:bodyPr/>
                    <a:lstStyle/>
                    <a:p>
                      <a:pPr marL="0" lvl="0" indent="0" rtl="0">
                        <a:spcBef>
                          <a:spcPts val="0"/>
                        </a:spcBef>
                        <a:spcAft>
                          <a:spcPts val="0"/>
                        </a:spcAft>
                        <a:buNone/>
                      </a:pPr>
                      <a:r>
                        <a:rPr lang="en-US"/>
                        <a:t>5. Peninsula Clean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6800">
                <a:tc>
                  <a:txBody>
                    <a:bodyPr/>
                    <a:lstStyle/>
                    <a:p>
                      <a:pPr marL="0" lvl="0" indent="0" rtl="0">
                        <a:spcBef>
                          <a:spcPts val="0"/>
                        </a:spcBef>
                        <a:spcAft>
                          <a:spcPts val="0"/>
                        </a:spcAft>
                        <a:buNone/>
                      </a:pPr>
                      <a:r>
                        <a:rPr lang="en-US"/>
                        <a:t>6. Silicon Valley Clean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93275">
                <a:tc>
                  <a:txBody>
                    <a:bodyPr/>
                    <a:lstStyle/>
                    <a:p>
                      <a:pPr marL="0" lvl="0" indent="0" rtl="0">
                        <a:spcBef>
                          <a:spcPts val="0"/>
                        </a:spcBef>
                        <a:spcAft>
                          <a:spcPts val="0"/>
                        </a:spcAft>
                        <a:buNone/>
                      </a:pPr>
                      <a:r>
                        <a:rPr lang="en-US"/>
                        <a:t>7. Clean Power Alliance (LA County)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9875">
                <a:tc>
                  <a:txBody>
                    <a:bodyPr/>
                    <a:lstStyle/>
                    <a:p>
                      <a:pPr marL="0" lvl="0" indent="0" rtl="0">
                        <a:spcBef>
                          <a:spcPts val="0"/>
                        </a:spcBef>
                        <a:spcAft>
                          <a:spcPts val="0"/>
                        </a:spcAft>
                        <a:buNone/>
                      </a:pPr>
                      <a:r>
                        <a:rPr lang="en-US"/>
                        <a:t>8. Desert Community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59650">
                <a:tc>
                  <a:txBody>
                    <a:bodyPr/>
                    <a:lstStyle/>
                    <a:p>
                      <a:pPr marL="0" lvl="0" indent="0" rtl="0">
                        <a:spcBef>
                          <a:spcPts val="0"/>
                        </a:spcBef>
                        <a:spcAft>
                          <a:spcPts val="0"/>
                        </a:spcAft>
                        <a:buNone/>
                      </a:pPr>
                      <a:r>
                        <a:rPr lang="en-US"/>
                        <a:t>9. Apple Valley Clean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26900">
                <a:tc>
                  <a:txBody>
                    <a:bodyPr/>
                    <a:lstStyle/>
                    <a:p>
                      <a:pPr marL="0" lvl="0" indent="0" rtl="0">
                        <a:spcBef>
                          <a:spcPts val="0"/>
                        </a:spcBef>
                        <a:spcAft>
                          <a:spcPts val="0"/>
                        </a:spcAft>
                        <a:buNone/>
                      </a:pPr>
                      <a:r>
                        <a:rPr lang="en-US"/>
                        <a:t>10. Monterey Bay Community Power</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42800">
                <a:tc>
                  <a:txBody>
                    <a:bodyPr/>
                    <a:lstStyle/>
                    <a:p>
                      <a:pPr marL="0" lvl="0" indent="0" rtl="0">
                        <a:spcBef>
                          <a:spcPts val="0"/>
                        </a:spcBef>
                        <a:spcAft>
                          <a:spcPts val="0"/>
                        </a:spcAft>
                        <a:buNone/>
                      </a:pPr>
                      <a:r>
                        <a:rPr lang="en-US"/>
                        <a:t>11. Pico Rivera Innovative Municipal Energy</a:t>
                      </a:r>
                      <a:endParaRPr/>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293250">
                <a:tc>
                  <a:txBody>
                    <a:bodyPr/>
                    <a:lstStyle/>
                    <a:p>
                      <a:pPr marL="0" lvl="0" indent="0" rtl="0">
                        <a:spcBef>
                          <a:spcPts val="0"/>
                        </a:spcBef>
                        <a:spcAft>
                          <a:spcPts val="0"/>
                        </a:spcAft>
                        <a:buNone/>
                      </a:pPr>
                      <a:r>
                        <a:rPr lang="en-US" dirty="0"/>
                        <a:t>12. Redwood Coast Clean Energy</a:t>
                      </a:r>
                      <a:endParaRPr dirty="0"/>
                    </a:p>
                  </a:txBody>
                  <a:tcPr marL="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293250">
                <a:tc>
                  <a:txBody>
                    <a:bodyPr/>
                    <a:lstStyle/>
                    <a:p>
                      <a:pPr marL="0" lvl="0" indent="0" rtl="0">
                        <a:spcBef>
                          <a:spcPts val="0"/>
                        </a:spcBef>
                        <a:spcAft>
                          <a:spcPts val="0"/>
                        </a:spcAft>
                        <a:buNone/>
                      </a:pPr>
                      <a:r>
                        <a:rPr lang="en-US" dirty="0"/>
                        <a:t>13. San Jacinto Power</a:t>
                      </a:r>
                      <a:endParaRPr dirty="0"/>
                    </a:p>
                  </a:txBody>
                  <a:tcPr marL="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i="0" dirty="0">
                        <a:solidFill>
                          <a:schemeClr val="dk1"/>
                        </a:solidFill>
                      </a:endParaRPr>
                    </a:p>
                  </a:txBody>
                  <a:tcPr marL="91450" marR="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30365812"/>
                  </a:ext>
                </a:extLst>
              </a:tr>
            </a:tbl>
          </a:graphicData>
        </a:graphic>
      </p:graphicFrame>
      <p:sp>
        <p:nvSpPr>
          <p:cNvPr id="278" name="Shape 278"/>
          <p:cNvSpPr/>
          <p:nvPr/>
        </p:nvSpPr>
        <p:spPr>
          <a:xfrm>
            <a:off x="6752016" y="3228563"/>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79" name="Shape 279"/>
          <p:cNvSpPr/>
          <p:nvPr/>
        </p:nvSpPr>
        <p:spPr>
          <a:xfrm>
            <a:off x="6752016" y="3537547"/>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0" name="Shape 280"/>
          <p:cNvSpPr/>
          <p:nvPr/>
        </p:nvSpPr>
        <p:spPr>
          <a:xfrm>
            <a:off x="6752026" y="4464538"/>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1" name="Shape 281"/>
          <p:cNvSpPr/>
          <p:nvPr/>
        </p:nvSpPr>
        <p:spPr>
          <a:xfrm>
            <a:off x="6752026" y="4155547"/>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2" name="Shape 282"/>
          <p:cNvSpPr/>
          <p:nvPr/>
        </p:nvSpPr>
        <p:spPr>
          <a:xfrm>
            <a:off x="6752026" y="3846554"/>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4" name="Shape 284"/>
          <p:cNvSpPr txBox="1"/>
          <p:nvPr/>
        </p:nvSpPr>
        <p:spPr>
          <a:xfrm>
            <a:off x="1828800" y="6246608"/>
            <a:ext cx="8975836" cy="437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dirty="0">
                <a:latin typeface="Calibri"/>
                <a:ea typeface="Calibri"/>
                <a:cs typeface="Calibri"/>
                <a:sym typeface="Calibri"/>
              </a:rPr>
              <a:t>Comparison between the number of CCAs that developed a feasibility study and included a Low Income Assessment. </a:t>
            </a:r>
            <a:endParaRPr dirty="0">
              <a:latin typeface="Calibri"/>
              <a:ea typeface="Calibri"/>
              <a:cs typeface="Calibri"/>
              <a:sym typeface="Calibri"/>
            </a:endParaRPr>
          </a:p>
        </p:txBody>
      </p:sp>
      <p:pic>
        <p:nvPicPr>
          <p:cNvPr id="285" name="Shape 285"/>
          <p:cNvPicPr preferRelativeResize="0"/>
          <p:nvPr/>
        </p:nvPicPr>
        <p:blipFill>
          <a:blip r:embed="rId3">
            <a:alphaModFix/>
          </a:blip>
          <a:stretch>
            <a:fillRect/>
          </a:stretch>
        </p:blipFill>
        <p:spPr>
          <a:xfrm>
            <a:off x="3605213" y="1377186"/>
            <a:ext cx="4981575" cy="38100"/>
          </a:xfrm>
          <a:prstGeom prst="rect">
            <a:avLst/>
          </a:prstGeom>
          <a:noFill/>
          <a:ln>
            <a:noFill/>
          </a:ln>
        </p:spPr>
      </p:pic>
      <p:sp>
        <p:nvSpPr>
          <p:cNvPr id="286" name="Shape 286"/>
          <p:cNvSpPr/>
          <p:nvPr/>
        </p:nvSpPr>
        <p:spPr>
          <a:xfrm>
            <a:off x="6752016" y="2956138"/>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7" name="Shape 287"/>
          <p:cNvSpPr/>
          <p:nvPr/>
        </p:nvSpPr>
        <p:spPr>
          <a:xfrm>
            <a:off x="6752025" y="2607501"/>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8" name="Shape 288"/>
          <p:cNvSpPr/>
          <p:nvPr/>
        </p:nvSpPr>
        <p:spPr>
          <a:xfrm>
            <a:off x="6752026" y="4809538"/>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9" name="Shape 289"/>
          <p:cNvSpPr/>
          <p:nvPr/>
        </p:nvSpPr>
        <p:spPr>
          <a:xfrm>
            <a:off x="6752026" y="5387325"/>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90" name="Shape 290"/>
          <p:cNvSpPr/>
          <p:nvPr/>
        </p:nvSpPr>
        <p:spPr>
          <a:xfrm>
            <a:off x="6752026" y="5696313"/>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91" name="Shape 291"/>
          <p:cNvSpPr/>
          <p:nvPr/>
        </p:nvSpPr>
        <p:spPr>
          <a:xfrm>
            <a:off x="6752026" y="6005313"/>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92" name="Shape 292"/>
          <p:cNvSpPr/>
          <p:nvPr/>
        </p:nvSpPr>
        <p:spPr>
          <a:xfrm>
            <a:off x="6752026" y="5062425"/>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1" name="Shape 286">
            <a:extLst>
              <a:ext uri="{FF2B5EF4-FFF2-40B4-BE49-F238E27FC236}">
                <a16:creationId xmlns:a16="http://schemas.microsoft.com/office/drawing/2014/main" id="{E376CB89-A6DD-4A18-BE7C-2E028BB1E1B7}"/>
              </a:ext>
            </a:extLst>
          </p:cNvPr>
          <p:cNvSpPr/>
          <p:nvPr/>
        </p:nvSpPr>
        <p:spPr>
          <a:xfrm>
            <a:off x="6752016" y="2311008"/>
            <a:ext cx="280584" cy="191322"/>
          </a:xfrm>
          <a:custGeom>
            <a:avLst/>
            <a:gdLst/>
            <a:ahLst/>
            <a:cxnLst/>
            <a:rect l="0" t="0" r="0" b="0"/>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C1790A71-6C8D-4148-BD6A-61349FECFC38}"/>
              </a:ext>
            </a:extLst>
          </p:cNvPr>
          <p:cNvSpPr txBox="1"/>
          <p:nvPr/>
        </p:nvSpPr>
        <p:spPr>
          <a:xfrm>
            <a:off x="8944770" y="2207814"/>
            <a:ext cx="641132" cy="461665"/>
          </a:xfrm>
          <a:prstGeom prst="rect">
            <a:avLst/>
          </a:prstGeom>
          <a:noFill/>
        </p:spPr>
        <p:txBody>
          <a:bodyPr wrap="square" rtlCol="0">
            <a:spAutoFit/>
          </a:bodyPr>
          <a:lstStyle/>
          <a:p>
            <a:r>
              <a:rPr lang="en-US" sz="2400" b="1" dirty="0">
                <a:solidFill>
                  <a:srgbClr val="FF0000"/>
                </a:solidFill>
              </a:rPr>
              <a:t>No</a:t>
            </a:r>
          </a:p>
        </p:txBody>
      </p:sp>
      <p:sp>
        <p:nvSpPr>
          <p:cNvPr id="33" name="TextBox 32">
            <a:extLst>
              <a:ext uri="{FF2B5EF4-FFF2-40B4-BE49-F238E27FC236}">
                <a16:creationId xmlns:a16="http://schemas.microsoft.com/office/drawing/2014/main" id="{C9B48F9E-CD5D-4622-8A68-A06A74AB8085}"/>
              </a:ext>
            </a:extLst>
          </p:cNvPr>
          <p:cNvSpPr txBox="1"/>
          <p:nvPr/>
        </p:nvSpPr>
        <p:spPr>
          <a:xfrm>
            <a:off x="8957187" y="2504128"/>
            <a:ext cx="641132" cy="461665"/>
          </a:xfrm>
          <a:prstGeom prst="rect">
            <a:avLst/>
          </a:prstGeom>
          <a:noFill/>
        </p:spPr>
        <p:txBody>
          <a:bodyPr wrap="square" rtlCol="0">
            <a:spAutoFit/>
          </a:bodyPr>
          <a:lstStyle/>
          <a:p>
            <a:r>
              <a:rPr lang="en-US" sz="2400" b="1" dirty="0">
                <a:solidFill>
                  <a:srgbClr val="FF0000"/>
                </a:solidFill>
              </a:rPr>
              <a:t>No</a:t>
            </a:r>
          </a:p>
        </p:txBody>
      </p:sp>
      <p:sp>
        <p:nvSpPr>
          <p:cNvPr id="34" name="TextBox 33">
            <a:extLst>
              <a:ext uri="{FF2B5EF4-FFF2-40B4-BE49-F238E27FC236}">
                <a16:creationId xmlns:a16="http://schemas.microsoft.com/office/drawing/2014/main" id="{4AA7863D-0447-45C6-8E30-892CF0D1CC9D}"/>
              </a:ext>
            </a:extLst>
          </p:cNvPr>
          <p:cNvSpPr txBox="1"/>
          <p:nvPr/>
        </p:nvSpPr>
        <p:spPr>
          <a:xfrm>
            <a:off x="8944770" y="5286671"/>
            <a:ext cx="641132" cy="461665"/>
          </a:xfrm>
          <a:prstGeom prst="rect">
            <a:avLst/>
          </a:prstGeom>
          <a:noFill/>
        </p:spPr>
        <p:txBody>
          <a:bodyPr wrap="square" rtlCol="0">
            <a:spAutoFit/>
          </a:bodyPr>
          <a:lstStyle/>
          <a:p>
            <a:r>
              <a:rPr lang="en-US" sz="2400" b="1" dirty="0">
                <a:solidFill>
                  <a:srgbClr val="FF0000"/>
                </a:solidFill>
              </a:rPr>
              <a:t>No</a:t>
            </a:r>
          </a:p>
        </p:txBody>
      </p:sp>
      <p:sp>
        <p:nvSpPr>
          <p:cNvPr id="35" name="TextBox 34">
            <a:extLst>
              <a:ext uri="{FF2B5EF4-FFF2-40B4-BE49-F238E27FC236}">
                <a16:creationId xmlns:a16="http://schemas.microsoft.com/office/drawing/2014/main" id="{33A126B9-E698-48A5-A0AE-B37AE2CC9407}"/>
              </a:ext>
            </a:extLst>
          </p:cNvPr>
          <p:cNvSpPr txBox="1"/>
          <p:nvPr/>
        </p:nvSpPr>
        <p:spPr>
          <a:xfrm>
            <a:off x="8944770" y="4967729"/>
            <a:ext cx="641132" cy="461665"/>
          </a:xfrm>
          <a:prstGeom prst="rect">
            <a:avLst/>
          </a:prstGeom>
          <a:noFill/>
        </p:spPr>
        <p:txBody>
          <a:bodyPr wrap="square" rtlCol="0">
            <a:spAutoFit/>
          </a:bodyPr>
          <a:lstStyle/>
          <a:p>
            <a:r>
              <a:rPr lang="en-US" sz="2400" b="1" dirty="0">
                <a:solidFill>
                  <a:srgbClr val="FF0000"/>
                </a:solidFill>
              </a:rPr>
              <a:t>No</a:t>
            </a:r>
          </a:p>
        </p:txBody>
      </p:sp>
      <p:sp>
        <p:nvSpPr>
          <p:cNvPr id="36" name="TextBox 35">
            <a:extLst>
              <a:ext uri="{FF2B5EF4-FFF2-40B4-BE49-F238E27FC236}">
                <a16:creationId xmlns:a16="http://schemas.microsoft.com/office/drawing/2014/main" id="{23B9E542-3492-42FA-BD22-5588F85ECE86}"/>
              </a:ext>
            </a:extLst>
          </p:cNvPr>
          <p:cNvSpPr txBox="1"/>
          <p:nvPr/>
        </p:nvSpPr>
        <p:spPr>
          <a:xfrm>
            <a:off x="8955280" y="4356064"/>
            <a:ext cx="641132" cy="461665"/>
          </a:xfrm>
          <a:prstGeom prst="rect">
            <a:avLst/>
          </a:prstGeom>
          <a:noFill/>
        </p:spPr>
        <p:txBody>
          <a:bodyPr wrap="square" rtlCol="0">
            <a:spAutoFit/>
          </a:bodyPr>
          <a:lstStyle/>
          <a:p>
            <a:r>
              <a:rPr lang="en-US" sz="2400" b="1" dirty="0">
                <a:solidFill>
                  <a:srgbClr val="FF0000"/>
                </a:solidFill>
              </a:rPr>
              <a:t>No</a:t>
            </a:r>
          </a:p>
        </p:txBody>
      </p:sp>
      <p:sp>
        <p:nvSpPr>
          <p:cNvPr id="37" name="TextBox 36">
            <a:extLst>
              <a:ext uri="{FF2B5EF4-FFF2-40B4-BE49-F238E27FC236}">
                <a16:creationId xmlns:a16="http://schemas.microsoft.com/office/drawing/2014/main" id="{BC965B12-79DF-4E51-80CD-9D23F3912F12}"/>
              </a:ext>
            </a:extLst>
          </p:cNvPr>
          <p:cNvSpPr txBox="1"/>
          <p:nvPr/>
        </p:nvSpPr>
        <p:spPr>
          <a:xfrm>
            <a:off x="8950025" y="4062978"/>
            <a:ext cx="641132" cy="461665"/>
          </a:xfrm>
          <a:prstGeom prst="rect">
            <a:avLst/>
          </a:prstGeom>
          <a:noFill/>
        </p:spPr>
        <p:txBody>
          <a:bodyPr wrap="square" rtlCol="0">
            <a:spAutoFit/>
          </a:bodyPr>
          <a:lstStyle/>
          <a:p>
            <a:r>
              <a:rPr lang="en-US" sz="2400" b="1" dirty="0">
                <a:solidFill>
                  <a:srgbClr val="FF0000"/>
                </a:solidFill>
              </a:rPr>
              <a:t>No</a:t>
            </a:r>
          </a:p>
        </p:txBody>
      </p:sp>
      <p:sp>
        <p:nvSpPr>
          <p:cNvPr id="38" name="TextBox 37">
            <a:extLst>
              <a:ext uri="{FF2B5EF4-FFF2-40B4-BE49-F238E27FC236}">
                <a16:creationId xmlns:a16="http://schemas.microsoft.com/office/drawing/2014/main" id="{84FC49A0-897A-4637-A67D-30F25B2F9E14}"/>
              </a:ext>
            </a:extLst>
          </p:cNvPr>
          <p:cNvSpPr txBox="1"/>
          <p:nvPr/>
        </p:nvSpPr>
        <p:spPr>
          <a:xfrm>
            <a:off x="8955280" y="3734107"/>
            <a:ext cx="641132" cy="461665"/>
          </a:xfrm>
          <a:prstGeom prst="rect">
            <a:avLst/>
          </a:prstGeom>
          <a:noFill/>
        </p:spPr>
        <p:txBody>
          <a:bodyPr wrap="square" rtlCol="0">
            <a:spAutoFit/>
          </a:bodyPr>
          <a:lstStyle/>
          <a:p>
            <a:r>
              <a:rPr lang="en-US" sz="2400" b="1" dirty="0">
                <a:solidFill>
                  <a:srgbClr val="FF0000"/>
                </a:solidFill>
              </a:rPr>
              <a:t>No</a:t>
            </a:r>
          </a:p>
        </p:txBody>
      </p:sp>
      <p:sp>
        <p:nvSpPr>
          <p:cNvPr id="39" name="TextBox 38">
            <a:extLst>
              <a:ext uri="{FF2B5EF4-FFF2-40B4-BE49-F238E27FC236}">
                <a16:creationId xmlns:a16="http://schemas.microsoft.com/office/drawing/2014/main" id="{55B571AB-17F3-4E95-A674-A7DEA42740B5}"/>
              </a:ext>
            </a:extLst>
          </p:cNvPr>
          <p:cNvSpPr txBox="1"/>
          <p:nvPr/>
        </p:nvSpPr>
        <p:spPr>
          <a:xfrm>
            <a:off x="8955280" y="3443249"/>
            <a:ext cx="641132" cy="461665"/>
          </a:xfrm>
          <a:prstGeom prst="rect">
            <a:avLst/>
          </a:prstGeom>
          <a:noFill/>
        </p:spPr>
        <p:txBody>
          <a:bodyPr wrap="square" rtlCol="0">
            <a:spAutoFit/>
          </a:bodyPr>
          <a:lstStyle/>
          <a:p>
            <a:r>
              <a:rPr lang="en-US" sz="2400" b="1" dirty="0">
                <a:solidFill>
                  <a:srgbClr val="FF0000"/>
                </a:solidFill>
              </a:rPr>
              <a:t>No</a:t>
            </a:r>
          </a:p>
        </p:txBody>
      </p:sp>
      <p:sp>
        <p:nvSpPr>
          <p:cNvPr id="40" name="TextBox 39">
            <a:extLst>
              <a:ext uri="{FF2B5EF4-FFF2-40B4-BE49-F238E27FC236}">
                <a16:creationId xmlns:a16="http://schemas.microsoft.com/office/drawing/2014/main" id="{0FFDFE87-5DE0-4D00-80D3-BFEE61554421}"/>
              </a:ext>
            </a:extLst>
          </p:cNvPr>
          <p:cNvSpPr txBox="1"/>
          <p:nvPr/>
        </p:nvSpPr>
        <p:spPr>
          <a:xfrm>
            <a:off x="8955280" y="3113031"/>
            <a:ext cx="641132" cy="461665"/>
          </a:xfrm>
          <a:prstGeom prst="rect">
            <a:avLst/>
          </a:prstGeom>
          <a:noFill/>
        </p:spPr>
        <p:txBody>
          <a:bodyPr wrap="square" rtlCol="0">
            <a:spAutoFit/>
          </a:bodyPr>
          <a:lstStyle/>
          <a:p>
            <a:r>
              <a:rPr lang="en-US" sz="2400" b="1" dirty="0">
                <a:solidFill>
                  <a:srgbClr val="FF0000"/>
                </a:solidFill>
              </a:rPr>
              <a:t>No</a:t>
            </a:r>
          </a:p>
        </p:txBody>
      </p:sp>
      <p:sp>
        <p:nvSpPr>
          <p:cNvPr id="41" name="TextBox 40">
            <a:extLst>
              <a:ext uri="{FF2B5EF4-FFF2-40B4-BE49-F238E27FC236}">
                <a16:creationId xmlns:a16="http://schemas.microsoft.com/office/drawing/2014/main" id="{871C238A-D228-4FC4-B542-2B1CB4F2223B}"/>
              </a:ext>
            </a:extLst>
          </p:cNvPr>
          <p:cNvSpPr txBox="1"/>
          <p:nvPr/>
        </p:nvSpPr>
        <p:spPr>
          <a:xfrm>
            <a:off x="8950025" y="4662917"/>
            <a:ext cx="641132" cy="461665"/>
          </a:xfrm>
          <a:prstGeom prst="rect">
            <a:avLst/>
          </a:prstGeom>
          <a:noFill/>
        </p:spPr>
        <p:txBody>
          <a:bodyPr wrap="square" rtlCol="0">
            <a:spAutoFit/>
          </a:bodyPr>
          <a:lstStyle/>
          <a:p>
            <a:r>
              <a:rPr lang="en-US" sz="2400" b="1" dirty="0">
                <a:solidFill>
                  <a:srgbClr val="FF0000"/>
                </a:solidFill>
              </a:rPr>
              <a:t>No</a:t>
            </a:r>
          </a:p>
        </p:txBody>
      </p:sp>
      <p:sp>
        <p:nvSpPr>
          <p:cNvPr id="42" name="TextBox 41">
            <a:extLst>
              <a:ext uri="{FF2B5EF4-FFF2-40B4-BE49-F238E27FC236}">
                <a16:creationId xmlns:a16="http://schemas.microsoft.com/office/drawing/2014/main" id="{1DDD42C8-09EF-4A76-A4C5-0AB67487A7DC}"/>
              </a:ext>
            </a:extLst>
          </p:cNvPr>
          <p:cNvSpPr txBox="1"/>
          <p:nvPr/>
        </p:nvSpPr>
        <p:spPr>
          <a:xfrm>
            <a:off x="8955280" y="5896575"/>
            <a:ext cx="641132" cy="461665"/>
          </a:xfrm>
          <a:prstGeom prst="rect">
            <a:avLst/>
          </a:prstGeom>
          <a:noFill/>
        </p:spPr>
        <p:txBody>
          <a:bodyPr wrap="square" rtlCol="0">
            <a:spAutoFit/>
          </a:bodyPr>
          <a:lstStyle/>
          <a:p>
            <a:r>
              <a:rPr lang="en-US" sz="2400" b="1" dirty="0">
                <a:solidFill>
                  <a:srgbClr val="FF0000"/>
                </a:solidFill>
              </a:rPr>
              <a:t>No</a:t>
            </a:r>
          </a:p>
        </p:txBody>
      </p:sp>
      <p:sp>
        <p:nvSpPr>
          <p:cNvPr id="43" name="TextBox 42">
            <a:extLst>
              <a:ext uri="{FF2B5EF4-FFF2-40B4-BE49-F238E27FC236}">
                <a16:creationId xmlns:a16="http://schemas.microsoft.com/office/drawing/2014/main" id="{688C5E44-B8FB-4ABE-8A71-3B021A4119A2}"/>
              </a:ext>
            </a:extLst>
          </p:cNvPr>
          <p:cNvSpPr txBox="1"/>
          <p:nvPr/>
        </p:nvSpPr>
        <p:spPr>
          <a:xfrm>
            <a:off x="8944770" y="5596811"/>
            <a:ext cx="641132" cy="461665"/>
          </a:xfrm>
          <a:prstGeom prst="rect">
            <a:avLst/>
          </a:prstGeom>
          <a:noFill/>
        </p:spPr>
        <p:txBody>
          <a:bodyPr wrap="square" rtlCol="0">
            <a:spAutoFit/>
          </a:bodyPr>
          <a:lstStyle/>
          <a:p>
            <a:r>
              <a:rPr lang="en-US" sz="2400" b="1" dirty="0">
                <a:solidFill>
                  <a:srgbClr val="FF0000"/>
                </a:solidFill>
              </a:rPr>
              <a:t>No</a:t>
            </a:r>
          </a:p>
        </p:txBody>
      </p:sp>
      <p:sp>
        <p:nvSpPr>
          <p:cNvPr id="44" name="TextBox 43">
            <a:extLst>
              <a:ext uri="{FF2B5EF4-FFF2-40B4-BE49-F238E27FC236}">
                <a16:creationId xmlns:a16="http://schemas.microsoft.com/office/drawing/2014/main" id="{E981F9E2-CF23-40A4-8529-4041C7C6C687}"/>
              </a:ext>
            </a:extLst>
          </p:cNvPr>
          <p:cNvSpPr txBox="1"/>
          <p:nvPr/>
        </p:nvSpPr>
        <p:spPr>
          <a:xfrm>
            <a:off x="8955280" y="2812671"/>
            <a:ext cx="641132" cy="461665"/>
          </a:xfrm>
          <a:prstGeom prst="rect">
            <a:avLst/>
          </a:prstGeom>
          <a:noFill/>
        </p:spPr>
        <p:txBody>
          <a:bodyPr wrap="square" rtlCol="0">
            <a:spAutoFit/>
          </a:bodyPr>
          <a:lstStyle/>
          <a:p>
            <a:r>
              <a:rPr lang="en-US" sz="2400" b="1" dirty="0">
                <a:solidFill>
                  <a:srgbClr val="FF0000"/>
                </a:solidFill>
              </a:rPr>
              <a:t>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indmill on a cloudy day&#10;&#10;Description generated with very high confidence">
            <a:extLst>
              <a:ext uri="{FF2B5EF4-FFF2-40B4-BE49-F238E27FC236}">
                <a16:creationId xmlns:a16="http://schemas.microsoft.com/office/drawing/2014/main" id="{79677AF7-AC37-4A97-8D7A-C9E731DC7102}"/>
              </a:ext>
            </a:extLst>
          </p:cNvPr>
          <p:cNvPicPr>
            <a:picLocks noGrp="1" noChangeAspect="1"/>
          </p:cNvPicPr>
          <p:nvPr>
            <p:ph type="pic" idx="2"/>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t="8621" b="8621"/>
          <a:stretch>
            <a:fillRect/>
          </a:stretch>
        </p:blipFill>
        <p:spPr>
          <a:xfrm>
            <a:off x="0" y="170991"/>
            <a:ext cx="12192000" cy="6858000"/>
          </a:xfrm>
        </p:spPr>
      </p:pic>
      <p:sp>
        <p:nvSpPr>
          <p:cNvPr id="7" name="Shape 440">
            <a:extLst>
              <a:ext uri="{FF2B5EF4-FFF2-40B4-BE49-F238E27FC236}">
                <a16:creationId xmlns:a16="http://schemas.microsoft.com/office/drawing/2014/main" id="{685B4CF6-CD52-456B-922C-C9B1F56DEC71}"/>
              </a:ext>
            </a:extLst>
          </p:cNvPr>
          <p:cNvSpPr txBox="1"/>
          <p:nvPr/>
        </p:nvSpPr>
        <p:spPr>
          <a:xfrm>
            <a:off x="1790700" y="282169"/>
            <a:ext cx="8610600" cy="4956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3600"/>
            </a:pPr>
            <a:r>
              <a:rPr lang="en-US" sz="3600" dirty="0">
                <a:solidFill>
                  <a:schemeClr val="dk1"/>
                </a:solidFill>
                <a:latin typeface="Titillium Light"/>
                <a:ea typeface="Calibri"/>
                <a:cs typeface="Calibri"/>
                <a:sym typeface="Calibri"/>
              </a:rPr>
              <a:t>California RPS &amp; CCAs</a:t>
            </a:r>
            <a:endParaRPr lang="en-US" sz="3000" baseline="30000" dirty="0">
              <a:latin typeface="Titillium Light"/>
              <a:ea typeface="Calibri"/>
              <a:cs typeface="Calibri"/>
              <a:sym typeface="Calibri"/>
            </a:endParaRPr>
          </a:p>
        </p:txBody>
      </p:sp>
      <p:pic>
        <p:nvPicPr>
          <p:cNvPr id="8" name="Shape 442">
            <a:extLst>
              <a:ext uri="{FF2B5EF4-FFF2-40B4-BE49-F238E27FC236}">
                <a16:creationId xmlns:a16="http://schemas.microsoft.com/office/drawing/2014/main" id="{4E38D170-7830-490F-908F-3E160D68AB3D}"/>
              </a:ext>
            </a:extLst>
          </p:cNvPr>
          <p:cNvPicPr preferRelativeResize="0"/>
          <p:nvPr/>
        </p:nvPicPr>
        <p:blipFill>
          <a:blip r:embed="rId5">
            <a:alphaModFix/>
          </a:blip>
          <a:stretch>
            <a:fillRect/>
          </a:stretch>
        </p:blipFill>
        <p:spPr>
          <a:xfrm>
            <a:off x="3605213" y="1153836"/>
            <a:ext cx="4981575" cy="38100"/>
          </a:xfrm>
          <a:prstGeom prst="rect">
            <a:avLst/>
          </a:prstGeom>
          <a:noFill/>
          <a:ln>
            <a:noFill/>
          </a:ln>
        </p:spPr>
      </p:pic>
      <p:sp>
        <p:nvSpPr>
          <p:cNvPr id="10" name="Rectangle 9">
            <a:extLst>
              <a:ext uri="{FF2B5EF4-FFF2-40B4-BE49-F238E27FC236}">
                <a16:creationId xmlns:a16="http://schemas.microsoft.com/office/drawing/2014/main" id="{A8BFCFA6-7F9D-4FD6-BA8C-B65BA237E424}"/>
              </a:ext>
            </a:extLst>
          </p:cNvPr>
          <p:cNvSpPr/>
          <p:nvPr/>
        </p:nvSpPr>
        <p:spPr>
          <a:xfrm>
            <a:off x="8452394" y="297550"/>
            <a:ext cx="3101173" cy="1241622"/>
          </a:xfrm>
          <a:prstGeom prst="rect">
            <a:avLst/>
          </a:prstGeom>
          <a:solidFill>
            <a:srgbClr val="F8F8F8"/>
          </a:solidFill>
        </p:spPr>
        <p:txBody>
          <a:bodyPr wrap="square">
            <a:spAutoFit/>
          </a:bodyPr>
          <a:lstStyle/>
          <a:p>
            <a:pPr lvl="0" algn="ctr">
              <a:lnSpc>
                <a:spcPct val="115000"/>
              </a:lnSpc>
            </a:pPr>
            <a:r>
              <a:rPr lang="en-US" sz="1600" dirty="0">
                <a:solidFill>
                  <a:schemeClr val="tx1"/>
                </a:solidFill>
                <a:latin typeface="Titillium"/>
              </a:rPr>
              <a:t>The Renewables Portfolio Standard (RPS) Program requires all retail energy sellers to procure 100% renewable energy by 2045</a:t>
            </a:r>
            <a:r>
              <a:rPr lang="en-US" sz="1800" dirty="0">
                <a:solidFill>
                  <a:schemeClr val="tx1"/>
                </a:solidFill>
                <a:latin typeface="Titillium"/>
              </a:rPr>
              <a:t>.</a:t>
            </a:r>
          </a:p>
        </p:txBody>
      </p:sp>
      <p:pic>
        <p:nvPicPr>
          <p:cNvPr id="3" name="Picture 2">
            <a:extLst>
              <a:ext uri="{FF2B5EF4-FFF2-40B4-BE49-F238E27FC236}">
                <a16:creationId xmlns:a16="http://schemas.microsoft.com/office/drawing/2014/main" id="{20E4F23E-8E8B-0CE4-1305-A1DAB054F6DB}"/>
              </a:ext>
            </a:extLst>
          </p:cNvPr>
          <p:cNvPicPr>
            <a:picLocks noChangeAspect="1"/>
          </p:cNvPicPr>
          <p:nvPr/>
        </p:nvPicPr>
        <p:blipFill rotWithShape="1">
          <a:blip r:embed="rId6"/>
          <a:srcRect l="847" t="495" b="625"/>
          <a:stretch/>
        </p:blipFill>
        <p:spPr>
          <a:xfrm>
            <a:off x="295794" y="1253111"/>
            <a:ext cx="4714417" cy="5543714"/>
          </a:xfrm>
          <a:prstGeom prst="rect">
            <a:avLst/>
          </a:prstGeom>
        </p:spPr>
      </p:pic>
      <p:sp>
        <p:nvSpPr>
          <p:cNvPr id="5" name="TextBox 4">
            <a:extLst>
              <a:ext uri="{FF2B5EF4-FFF2-40B4-BE49-F238E27FC236}">
                <a16:creationId xmlns:a16="http://schemas.microsoft.com/office/drawing/2014/main" id="{E0465AB5-B29B-5CC8-25CF-46DC1F0F4343}"/>
              </a:ext>
            </a:extLst>
          </p:cNvPr>
          <p:cNvSpPr txBox="1"/>
          <p:nvPr/>
        </p:nvSpPr>
        <p:spPr>
          <a:xfrm>
            <a:off x="6096000" y="6246837"/>
            <a:ext cx="6216926" cy="523220"/>
          </a:xfrm>
          <a:prstGeom prst="rect">
            <a:avLst/>
          </a:prstGeom>
          <a:noFill/>
        </p:spPr>
        <p:txBody>
          <a:bodyPr wrap="square">
            <a:spAutoFit/>
          </a:bodyPr>
          <a:lstStyle/>
          <a:p>
            <a:r>
              <a:rPr lang="en-US" dirty="0"/>
              <a:t>Data Source: CCA Draft RPS Procurement Plans (July 2021), CCA RPS Compliance Reports (August 2021) ,  California Senate (2019)</a:t>
            </a:r>
          </a:p>
        </p:txBody>
      </p:sp>
      <p:pic>
        <p:nvPicPr>
          <p:cNvPr id="12" name="Picture 1" descr="page6image49318960">
            <a:extLst>
              <a:ext uri="{FF2B5EF4-FFF2-40B4-BE49-F238E27FC236}">
                <a16:creationId xmlns:a16="http://schemas.microsoft.com/office/drawing/2014/main" id="{B3DCFBC9-3E1D-3DF9-C47D-1ECA355CA1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7487" y="1837707"/>
            <a:ext cx="5738602" cy="440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2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5873923" y="1960395"/>
            <a:ext cx="5727962" cy="4329069"/>
          </a:xfrm>
          <a:prstGeom prst="rect">
            <a:avLst/>
          </a:prstGeom>
          <a:noFill/>
          <a:ln>
            <a:noFill/>
          </a:ln>
        </p:spPr>
        <p:txBody>
          <a:bodyPr spcFirstLastPara="1" wrap="square" lIns="91425" tIns="91425" rIns="91425" bIns="91425" anchor="t" anchorCtr="0">
            <a:noAutofit/>
          </a:bodyPr>
          <a:lstStyle/>
          <a:p>
            <a:pPr marL="457200" lvl="0" indent="-355600">
              <a:spcAft>
                <a:spcPts val="600"/>
              </a:spcAft>
              <a:buSzPts val="2000"/>
              <a:buFont typeface="Calibri"/>
              <a:buChar char="➢"/>
            </a:pPr>
            <a:r>
              <a:rPr lang="en-US" sz="2000" dirty="0">
                <a:latin typeface="Calibri"/>
                <a:ea typeface="Calibri"/>
                <a:cs typeface="Calibri"/>
                <a:sym typeface="Calibri"/>
              </a:rPr>
              <a:t>A public private partnership focused on developing talent and skill in the high growth, high wage construction and renewable energy fields. </a:t>
            </a:r>
          </a:p>
          <a:p>
            <a:pPr marL="457200" lvl="0" indent="-355600">
              <a:spcAft>
                <a:spcPts val="600"/>
              </a:spcAft>
              <a:buSzPts val="2000"/>
              <a:buFont typeface="Calibri"/>
              <a:buChar char="➢"/>
            </a:pPr>
            <a:r>
              <a:rPr lang="en-US" sz="2000" dirty="0">
                <a:latin typeface="Calibri"/>
                <a:ea typeface="Calibri"/>
                <a:cs typeface="Calibri"/>
                <a:sym typeface="Calibri"/>
              </a:rPr>
              <a:t>RichmondBUILD participants complete the core Carpentry Pre-Apprenticeship track, and then choose from the following electives:</a:t>
            </a:r>
          </a:p>
          <a:p>
            <a:pPr marL="914400" lvl="2" indent="-342900">
              <a:spcAft>
                <a:spcPts val="600"/>
              </a:spcAft>
              <a:buSzPts val="2000"/>
              <a:buFont typeface="Arial" panose="020B0604020202020204" pitchFamily="34" charset="0"/>
              <a:buChar char="•"/>
            </a:pPr>
            <a:r>
              <a:rPr lang="en-US" sz="2000" dirty="0">
                <a:latin typeface="Calibri"/>
                <a:ea typeface="Calibri"/>
                <a:cs typeface="Calibri"/>
                <a:sym typeface="Calibri"/>
              </a:rPr>
              <a:t>Extended Carpentry</a:t>
            </a:r>
          </a:p>
          <a:p>
            <a:pPr marL="914400" lvl="2" indent="-342900">
              <a:spcAft>
                <a:spcPts val="600"/>
              </a:spcAft>
              <a:buSzPts val="2000"/>
              <a:buFont typeface="Arial" panose="020B0604020202020204" pitchFamily="34" charset="0"/>
              <a:buChar char="•"/>
            </a:pPr>
            <a:r>
              <a:rPr lang="en-US" sz="2000" dirty="0">
                <a:latin typeface="Calibri"/>
                <a:ea typeface="Calibri"/>
                <a:cs typeface="Calibri"/>
                <a:sym typeface="Calibri"/>
              </a:rPr>
              <a:t>Hazardous Waste Removal</a:t>
            </a:r>
          </a:p>
          <a:p>
            <a:pPr marL="914400" lvl="2" indent="-342900">
              <a:spcAft>
                <a:spcPts val="600"/>
              </a:spcAft>
              <a:buSzPts val="2000"/>
              <a:buFont typeface="Arial" panose="020B0604020202020204" pitchFamily="34" charset="0"/>
              <a:buChar char="•"/>
            </a:pPr>
            <a:r>
              <a:rPr lang="en-US" sz="2000" dirty="0">
                <a:latin typeface="Calibri"/>
                <a:ea typeface="Calibri"/>
                <a:cs typeface="Calibri"/>
                <a:sym typeface="Calibri"/>
              </a:rPr>
              <a:t>Solar Energy</a:t>
            </a:r>
          </a:p>
          <a:p>
            <a:pPr marL="914400" lvl="2" indent="-342900">
              <a:spcAft>
                <a:spcPts val="600"/>
              </a:spcAft>
              <a:buSzPts val="2000"/>
              <a:buFont typeface="Arial" panose="020B0604020202020204" pitchFamily="34" charset="0"/>
              <a:buChar char="•"/>
            </a:pPr>
            <a:r>
              <a:rPr lang="en-US" sz="2000" dirty="0">
                <a:latin typeface="Calibri"/>
                <a:ea typeface="Calibri"/>
                <a:cs typeface="Calibri"/>
                <a:sym typeface="Calibri"/>
              </a:rPr>
              <a:t>Energy Efficiency</a:t>
            </a:r>
          </a:p>
          <a:p>
            <a:pPr marL="914400" lvl="2" indent="-342900">
              <a:spcAft>
                <a:spcPts val="600"/>
              </a:spcAft>
              <a:buSzPts val="2000"/>
              <a:buFont typeface="Arial" panose="020B0604020202020204" pitchFamily="34" charset="0"/>
              <a:buChar char="•"/>
            </a:pPr>
            <a:r>
              <a:rPr lang="en-US" sz="2000" dirty="0">
                <a:latin typeface="Calibri"/>
                <a:ea typeface="Calibri"/>
                <a:cs typeface="Calibri"/>
                <a:sym typeface="Calibri"/>
              </a:rPr>
              <a:t>Electrical Wiring &amp; Theory</a:t>
            </a:r>
            <a:endParaRPr sz="2000" dirty="0">
              <a:latin typeface="Calibri"/>
              <a:ea typeface="Calibri"/>
              <a:cs typeface="Calibri"/>
              <a:sym typeface="Calibri"/>
            </a:endParaRPr>
          </a:p>
          <a:p>
            <a:pPr marL="0" lvl="0" indent="0" rtl="0">
              <a:spcBef>
                <a:spcPts val="0"/>
              </a:spcBef>
              <a:spcAft>
                <a:spcPts val="0"/>
              </a:spcAft>
              <a:buNone/>
            </a:pPr>
            <a:endParaRPr sz="2000" dirty="0">
              <a:latin typeface="Calibri"/>
              <a:ea typeface="Calibri"/>
              <a:cs typeface="Calibri"/>
              <a:sym typeface="Calibri"/>
            </a:endParaRPr>
          </a:p>
          <a:p>
            <a:pPr marL="0" lvl="0" indent="0">
              <a:spcBef>
                <a:spcPts val="0"/>
              </a:spcBef>
              <a:spcAft>
                <a:spcPts val="0"/>
              </a:spcAft>
              <a:buNone/>
            </a:pPr>
            <a:endParaRPr sz="2000" dirty="0">
              <a:latin typeface="Calibri"/>
              <a:ea typeface="Calibri"/>
              <a:cs typeface="Calibri"/>
              <a:sym typeface="Calibri"/>
            </a:endParaRPr>
          </a:p>
        </p:txBody>
      </p:sp>
      <p:sp>
        <p:nvSpPr>
          <p:cNvPr id="310" name="Shape 310"/>
          <p:cNvSpPr txBox="1"/>
          <p:nvPr/>
        </p:nvSpPr>
        <p:spPr>
          <a:xfrm>
            <a:off x="4734611" y="1104562"/>
            <a:ext cx="2722776" cy="872700"/>
          </a:xfrm>
          <a:prstGeom prst="rect">
            <a:avLst/>
          </a:prstGeom>
          <a:noFill/>
          <a:ln>
            <a:noFill/>
          </a:ln>
        </p:spPr>
        <p:txBody>
          <a:bodyPr spcFirstLastPara="1" wrap="square" lIns="91425" tIns="91425" rIns="91425" bIns="91425" anchor="t" anchorCtr="0">
            <a:noAutofit/>
          </a:bodyPr>
          <a:lstStyle/>
          <a:p>
            <a:pPr lvl="0"/>
            <a:r>
              <a:rPr lang="en-US" sz="2400" b="1" dirty="0">
                <a:solidFill>
                  <a:schemeClr val="dk1"/>
                </a:solidFill>
                <a:latin typeface="+mn-lt"/>
                <a:ea typeface="Calibri"/>
                <a:cs typeface="Calibri"/>
                <a:sym typeface="Calibri"/>
              </a:rPr>
              <a:t>RichmondBUILD</a:t>
            </a:r>
            <a:endParaRPr sz="2400" b="1" dirty="0">
              <a:latin typeface="+mn-lt"/>
            </a:endParaRPr>
          </a:p>
        </p:txBody>
      </p:sp>
      <p:sp>
        <p:nvSpPr>
          <p:cNvPr id="312" name="Shape 312"/>
          <p:cNvSpPr txBox="1"/>
          <p:nvPr/>
        </p:nvSpPr>
        <p:spPr>
          <a:xfrm>
            <a:off x="2329277" y="210629"/>
            <a:ext cx="7533446" cy="893934"/>
          </a:xfrm>
          <a:prstGeom prst="rect">
            <a:avLst/>
          </a:prstGeom>
          <a:noFill/>
          <a:ln>
            <a:noFill/>
          </a:ln>
        </p:spPr>
        <p:txBody>
          <a:bodyPr spcFirstLastPara="1" wrap="square" lIns="91425" tIns="45700" rIns="91425" bIns="45700" anchor="t" anchorCtr="0">
            <a:noAutofit/>
          </a:bodyPr>
          <a:lstStyle/>
          <a:p>
            <a:pPr lvl="0" algn="ctr">
              <a:lnSpc>
                <a:spcPct val="150000"/>
              </a:lnSpc>
              <a:buClr>
                <a:schemeClr val="dk1"/>
              </a:buClr>
              <a:buSzPts val="3600"/>
            </a:pPr>
            <a:r>
              <a:rPr lang="en-US" sz="3600" dirty="0">
                <a:solidFill>
                  <a:schemeClr val="dk1"/>
                </a:solidFill>
                <a:latin typeface="Titillium Light"/>
                <a:ea typeface="Calibri"/>
                <a:cs typeface="Calibri"/>
                <a:sym typeface="Calibri"/>
              </a:rPr>
              <a:t>Workforce Development</a:t>
            </a:r>
          </a:p>
        </p:txBody>
      </p:sp>
      <p:pic>
        <p:nvPicPr>
          <p:cNvPr id="313" name="Shape 313"/>
          <p:cNvPicPr preferRelativeResize="0"/>
          <p:nvPr/>
        </p:nvPicPr>
        <p:blipFill>
          <a:blip r:embed="rId3">
            <a:alphaModFix/>
          </a:blip>
          <a:stretch>
            <a:fillRect/>
          </a:stretch>
        </p:blipFill>
        <p:spPr>
          <a:xfrm>
            <a:off x="3605212" y="1066462"/>
            <a:ext cx="4981575" cy="38100"/>
          </a:xfrm>
          <a:prstGeom prst="rect">
            <a:avLst/>
          </a:prstGeom>
          <a:noFill/>
          <a:ln>
            <a:noFill/>
          </a:ln>
        </p:spPr>
      </p:pic>
      <p:pic>
        <p:nvPicPr>
          <p:cNvPr id="2" name="Picture 1">
            <a:extLst>
              <a:ext uri="{FF2B5EF4-FFF2-40B4-BE49-F238E27FC236}">
                <a16:creationId xmlns:a16="http://schemas.microsoft.com/office/drawing/2014/main" id="{58FD0596-C7A9-42C9-BBC4-0BA04BEADD44}"/>
              </a:ext>
            </a:extLst>
          </p:cNvPr>
          <p:cNvPicPr>
            <a:picLocks noChangeAspect="1"/>
          </p:cNvPicPr>
          <p:nvPr/>
        </p:nvPicPr>
        <p:blipFill>
          <a:blip r:embed="rId4">
            <a:alphaModFix amt="76000"/>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814884" y="1960394"/>
            <a:ext cx="5033633" cy="3302064"/>
          </a:xfrm>
          <a:prstGeom prst="rect">
            <a:avLst/>
          </a:prstGeom>
        </p:spPr>
      </p:pic>
      <p:sp>
        <p:nvSpPr>
          <p:cNvPr id="3" name="Rectangle 2">
            <a:extLst>
              <a:ext uri="{FF2B5EF4-FFF2-40B4-BE49-F238E27FC236}">
                <a16:creationId xmlns:a16="http://schemas.microsoft.com/office/drawing/2014/main" id="{5425CB12-17AD-428B-A400-983D8602BC0E}"/>
              </a:ext>
            </a:extLst>
          </p:cNvPr>
          <p:cNvSpPr/>
          <p:nvPr/>
        </p:nvSpPr>
        <p:spPr>
          <a:xfrm>
            <a:off x="814883" y="5356925"/>
            <a:ext cx="5230115" cy="523220"/>
          </a:xfrm>
          <a:prstGeom prst="rect">
            <a:avLst/>
          </a:prstGeom>
        </p:spPr>
        <p:txBody>
          <a:bodyPr wrap="square">
            <a:spAutoFit/>
          </a:bodyPr>
          <a:lstStyle/>
          <a:p>
            <a:r>
              <a:rPr lang="en-US" dirty="0"/>
              <a:t>RichmondBUILD students complete a solar installation project.</a:t>
            </a:r>
          </a:p>
          <a:p>
            <a:r>
              <a:rPr lang="en-US" dirty="0">
                <a:hlinkClick r:id="rId6"/>
              </a:rPr>
              <a:t>http://www.ci.richmond.ca.us/1243/RichmondBUILD</a:t>
            </a:r>
            <a:r>
              <a:rPr lang="en-US" dirty="0"/>
              <a:t> </a:t>
            </a:r>
          </a:p>
        </p:txBody>
      </p:sp>
    </p:spTree>
    <p:extLst>
      <p:ext uri="{BB962C8B-B14F-4D97-AF65-F5344CB8AC3E}">
        <p14:creationId xmlns:p14="http://schemas.microsoft.com/office/powerpoint/2010/main" val="19749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5979319" y="2318302"/>
            <a:ext cx="5727962" cy="4329069"/>
          </a:xfrm>
          <a:prstGeom prst="rect">
            <a:avLst/>
          </a:prstGeom>
          <a:noFill/>
          <a:ln>
            <a:noFill/>
          </a:ln>
        </p:spPr>
        <p:txBody>
          <a:bodyPr spcFirstLastPara="1" wrap="square" lIns="91425" tIns="91425" rIns="91425" bIns="91425" anchor="t" anchorCtr="0">
            <a:noAutofit/>
          </a:bodyPr>
          <a:lstStyle/>
          <a:p>
            <a:pPr marL="457200" lvl="0" indent="-355600">
              <a:spcAft>
                <a:spcPts val="600"/>
              </a:spcAft>
              <a:buSzPts val="2000"/>
              <a:buFont typeface="Calibri"/>
              <a:buChar char="➢"/>
            </a:pPr>
            <a:r>
              <a:rPr lang="en-US" sz="2000" dirty="0">
                <a:latin typeface="Calibri"/>
                <a:ea typeface="Calibri"/>
                <a:cs typeface="Calibri"/>
                <a:sym typeface="Calibri"/>
              </a:rPr>
              <a:t>One of Bay Area’s largest public-private solar partnership</a:t>
            </a:r>
          </a:p>
          <a:p>
            <a:pPr marL="457200" lvl="0" indent="-355600">
              <a:spcAft>
                <a:spcPts val="600"/>
              </a:spcAft>
              <a:buSzPts val="2000"/>
              <a:buFont typeface="Calibri"/>
              <a:buChar char="➢"/>
            </a:pPr>
            <a:r>
              <a:rPr lang="en-US" sz="2000" dirty="0">
                <a:latin typeface="Calibri"/>
                <a:ea typeface="Calibri"/>
                <a:cs typeface="Calibri"/>
                <a:sym typeface="Calibri"/>
              </a:rPr>
              <a:t>Provides 10.5 MW, 3,900 households annually in Richmond</a:t>
            </a:r>
          </a:p>
          <a:p>
            <a:pPr marL="457200" lvl="0" indent="-355600">
              <a:spcAft>
                <a:spcPts val="600"/>
              </a:spcAft>
              <a:buSzPts val="2000"/>
              <a:buFont typeface="Calibri"/>
              <a:buChar char="➢"/>
            </a:pPr>
            <a:r>
              <a:rPr lang="en-US" sz="2000" dirty="0">
                <a:latin typeface="Calibri"/>
                <a:ea typeface="Calibri"/>
                <a:cs typeface="Calibri"/>
                <a:sym typeface="Calibri"/>
              </a:rPr>
              <a:t>Supported 341 jobs</a:t>
            </a:r>
          </a:p>
          <a:p>
            <a:pPr marL="457200" lvl="0" indent="-355600">
              <a:spcAft>
                <a:spcPts val="600"/>
              </a:spcAft>
              <a:buSzPts val="2000"/>
              <a:buFont typeface="Calibri"/>
              <a:buChar char="➢"/>
            </a:pPr>
            <a:r>
              <a:rPr lang="en-US" sz="2000" dirty="0">
                <a:latin typeface="Calibri"/>
                <a:ea typeface="Calibri"/>
                <a:cs typeface="Calibri"/>
                <a:sym typeface="Calibri"/>
              </a:rPr>
              <a:t>Maximized local economic benefits by requiring 50% local resident workforce</a:t>
            </a:r>
          </a:p>
          <a:p>
            <a:pPr marL="457200" indent="-355600">
              <a:spcAft>
                <a:spcPts val="600"/>
              </a:spcAft>
              <a:buSzPts val="2000"/>
              <a:buFont typeface="Calibri"/>
              <a:buChar char="➢"/>
            </a:pPr>
            <a:r>
              <a:rPr lang="en-US" sz="2000" dirty="0">
                <a:latin typeface="Calibri"/>
                <a:ea typeface="Calibri"/>
                <a:cs typeface="Calibri"/>
                <a:sym typeface="Calibri"/>
              </a:rPr>
              <a:t>Partnered with </a:t>
            </a:r>
            <a:r>
              <a:rPr lang="en-US" sz="2000" dirty="0" err="1">
                <a:latin typeface="Calibri"/>
                <a:ea typeface="Calibri"/>
                <a:cs typeface="Calibri"/>
                <a:sym typeface="Calibri"/>
              </a:rPr>
              <a:t>RichmondBUILD</a:t>
            </a:r>
            <a:r>
              <a:rPr lang="en-US" sz="2000" dirty="0">
                <a:latin typeface="Calibri"/>
                <a:ea typeface="Calibri"/>
                <a:cs typeface="Calibri"/>
                <a:sym typeface="Calibri"/>
              </a:rPr>
              <a:t> and local contractors</a:t>
            </a:r>
            <a:endParaRPr sz="2000" dirty="0">
              <a:latin typeface="Calibri"/>
              <a:ea typeface="Calibri"/>
              <a:cs typeface="Calibri"/>
              <a:sym typeface="Calibri"/>
            </a:endParaRPr>
          </a:p>
          <a:p>
            <a:pPr marL="0" lvl="0" indent="0">
              <a:spcBef>
                <a:spcPts val="0"/>
              </a:spcBef>
              <a:spcAft>
                <a:spcPts val="0"/>
              </a:spcAft>
              <a:buNone/>
            </a:pPr>
            <a:endParaRPr sz="2000" dirty="0">
              <a:latin typeface="Calibri"/>
              <a:ea typeface="Calibri"/>
              <a:cs typeface="Calibri"/>
              <a:sym typeface="Calibri"/>
            </a:endParaRPr>
          </a:p>
        </p:txBody>
      </p:sp>
      <p:sp>
        <p:nvSpPr>
          <p:cNvPr id="310" name="Shape 310"/>
          <p:cNvSpPr txBox="1"/>
          <p:nvPr/>
        </p:nvSpPr>
        <p:spPr>
          <a:xfrm>
            <a:off x="4257675" y="1104562"/>
            <a:ext cx="3443288" cy="872700"/>
          </a:xfrm>
          <a:prstGeom prst="rect">
            <a:avLst/>
          </a:prstGeom>
          <a:noFill/>
          <a:ln>
            <a:noFill/>
          </a:ln>
        </p:spPr>
        <p:txBody>
          <a:bodyPr spcFirstLastPara="1" wrap="square" lIns="91425" tIns="91425" rIns="91425" bIns="91425" anchor="t" anchorCtr="0">
            <a:noAutofit/>
          </a:bodyPr>
          <a:lstStyle/>
          <a:p>
            <a:pPr lvl="0" algn="ctr"/>
            <a:r>
              <a:rPr lang="en-US" sz="2400" b="1" dirty="0">
                <a:solidFill>
                  <a:schemeClr val="dk1"/>
                </a:solidFill>
                <a:latin typeface="+mn-lt"/>
                <a:ea typeface="Calibri"/>
                <a:cs typeface="Calibri"/>
                <a:sym typeface="Calibri"/>
              </a:rPr>
              <a:t>MCE Solar One</a:t>
            </a:r>
            <a:endParaRPr lang="en-US" sz="2400" b="1" dirty="0">
              <a:latin typeface="+mn-lt"/>
            </a:endParaRPr>
          </a:p>
        </p:txBody>
      </p:sp>
      <p:sp>
        <p:nvSpPr>
          <p:cNvPr id="312" name="Shape 312"/>
          <p:cNvSpPr txBox="1"/>
          <p:nvPr/>
        </p:nvSpPr>
        <p:spPr>
          <a:xfrm>
            <a:off x="2329277" y="210629"/>
            <a:ext cx="7533446" cy="893934"/>
          </a:xfrm>
          <a:prstGeom prst="rect">
            <a:avLst/>
          </a:prstGeom>
          <a:noFill/>
          <a:ln>
            <a:noFill/>
          </a:ln>
        </p:spPr>
        <p:txBody>
          <a:bodyPr spcFirstLastPara="1" wrap="square" lIns="91425" tIns="45700" rIns="91425" bIns="45700" anchor="t" anchorCtr="0">
            <a:noAutofit/>
          </a:bodyPr>
          <a:lstStyle/>
          <a:p>
            <a:pPr lvl="0" algn="ctr">
              <a:lnSpc>
                <a:spcPct val="150000"/>
              </a:lnSpc>
              <a:buClr>
                <a:schemeClr val="dk1"/>
              </a:buClr>
              <a:buSzPts val="3600"/>
            </a:pPr>
            <a:r>
              <a:rPr lang="en-US" sz="3600" dirty="0">
                <a:solidFill>
                  <a:schemeClr val="dk1"/>
                </a:solidFill>
                <a:latin typeface="Titillium Light"/>
                <a:ea typeface="Calibri"/>
                <a:cs typeface="Calibri"/>
                <a:sym typeface="Calibri"/>
              </a:rPr>
              <a:t>Workforce Development</a:t>
            </a:r>
          </a:p>
        </p:txBody>
      </p:sp>
      <p:pic>
        <p:nvPicPr>
          <p:cNvPr id="313" name="Shape 313"/>
          <p:cNvPicPr preferRelativeResize="0"/>
          <p:nvPr/>
        </p:nvPicPr>
        <p:blipFill>
          <a:blip r:embed="rId3">
            <a:alphaModFix/>
          </a:blip>
          <a:stretch>
            <a:fillRect/>
          </a:stretch>
        </p:blipFill>
        <p:spPr>
          <a:xfrm>
            <a:off x="3605212" y="1066462"/>
            <a:ext cx="4981575" cy="38100"/>
          </a:xfrm>
          <a:prstGeom prst="rect">
            <a:avLst/>
          </a:prstGeom>
          <a:noFill/>
          <a:ln>
            <a:noFill/>
          </a:ln>
        </p:spPr>
      </p:pic>
      <p:pic>
        <p:nvPicPr>
          <p:cNvPr id="3" name="Picture 2">
            <a:extLst>
              <a:ext uri="{FF2B5EF4-FFF2-40B4-BE49-F238E27FC236}">
                <a16:creationId xmlns:a16="http://schemas.microsoft.com/office/drawing/2014/main" id="{B30868D2-5EAF-50F1-F258-EE6AB1EB3909}"/>
              </a:ext>
            </a:extLst>
          </p:cNvPr>
          <p:cNvPicPr>
            <a:picLocks noChangeAspect="1"/>
          </p:cNvPicPr>
          <p:nvPr/>
        </p:nvPicPr>
        <p:blipFill>
          <a:blip r:embed="rId4"/>
          <a:stretch>
            <a:fillRect/>
          </a:stretch>
        </p:blipFill>
        <p:spPr>
          <a:xfrm>
            <a:off x="484719" y="2318301"/>
            <a:ext cx="5564316" cy="2881731"/>
          </a:xfrm>
          <a:prstGeom prst="rect">
            <a:avLst/>
          </a:prstGeom>
        </p:spPr>
      </p:pic>
    </p:spTree>
    <p:extLst>
      <p:ext uri="{BB962C8B-B14F-4D97-AF65-F5344CB8AC3E}">
        <p14:creationId xmlns:p14="http://schemas.microsoft.com/office/powerpoint/2010/main" val="19171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p:nvPr/>
        </p:nvSpPr>
        <p:spPr>
          <a:xfrm>
            <a:off x="1790700" y="706501"/>
            <a:ext cx="8610600" cy="4954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3600"/>
              <a:buFont typeface="Arial"/>
              <a:buNone/>
            </a:pPr>
            <a:r>
              <a:rPr lang="en-US" sz="3600" i="0" u="none" strike="noStrike" cap="none" dirty="0">
                <a:solidFill>
                  <a:srgbClr val="434343"/>
                </a:solidFill>
                <a:latin typeface="Titillium Light"/>
                <a:ea typeface="Calibri"/>
                <a:cs typeface="Calibri"/>
                <a:sym typeface="Calibri"/>
              </a:rPr>
              <a:t>Community Choice Aggregation (CCA) </a:t>
            </a:r>
            <a:endParaRPr sz="3600" dirty="0">
              <a:solidFill>
                <a:srgbClr val="434343"/>
              </a:solidFill>
              <a:latin typeface="Titillium Light"/>
              <a:ea typeface="Calibri"/>
              <a:cs typeface="Calibri"/>
              <a:sym typeface="Calibri"/>
            </a:endParaRPr>
          </a:p>
        </p:txBody>
      </p:sp>
      <p:pic>
        <p:nvPicPr>
          <p:cNvPr id="222" name="Shape 222" descr="A close up of a sign  Description generated with very high confidence"/>
          <p:cNvPicPr preferRelativeResize="0"/>
          <p:nvPr/>
        </p:nvPicPr>
        <p:blipFill rotWithShape="1">
          <a:blip r:embed="rId3">
            <a:alphaModFix/>
          </a:blip>
          <a:srcRect t="11291"/>
          <a:stretch/>
        </p:blipFill>
        <p:spPr>
          <a:xfrm>
            <a:off x="2395536" y="1828800"/>
            <a:ext cx="7400925" cy="3692462"/>
          </a:xfrm>
          <a:prstGeom prst="rect">
            <a:avLst/>
          </a:prstGeom>
          <a:noFill/>
          <a:ln>
            <a:noFill/>
          </a:ln>
        </p:spPr>
      </p:pic>
      <p:sp>
        <p:nvSpPr>
          <p:cNvPr id="223" name="Shape 223"/>
          <p:cNvSpPr/>
          <p:nvPr/>
        </p:nvSpPr>
        <p:spPr>
          <a:xfrm>
            <a:off x="2395536" y="5521262"/>
            <a:ext cx="771099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Digital Image. Technocracy. </a:t>
            </a:r>
            <a:r>
              <a:rPr lang="en-US" sz="1200" b="0" i="0" u="sng" strike="noStrike" cap="none" dirty="0">
                <a:solidFill>
                  <a:schemeClr val="hlink"/>
                </a:solidFill>
                <a:latin typeface="Calibri"/>
                <a:ea typeface="Calibri"/>
                <a:cs typeface="Calibri"/>
                <a:sym typeface="Calibri"/>
                <a:hlinkClick r:id="rId4"/>
              </a:rPr>
              <a:t>https://www.technocracy.news/wp-content/uploads/2017/04/CCA-infograph-777x437.jpg</a:t>
            </a:r>
            <a:r>
              <a:rPr lang="en-US" sz="1200" b="0" i="0" u="none" strike="noStrike" cap="none" dirty="0">
                <a:solidFill>
                  <a:schemeClr val="dk1"/>
                </a:solidFill>
                <a:latin typeface="Calibri"/>
                <a:ea typeface="Calibri"/>
                <a:cs typeface="Calibri"/>
                <a:sym typeface="Calibri"/>
              </a:rPr>
              <a:t> </a:t>
            </a:r>
            <a:endParaRPr dirty="0"/>
          </a:p>
        </p:txBody>
      </p:sp>
      <p:pic>
        <p:nvPicPr>
          <p:cNvPr id="224" name="Shape 224"/>
          <p:cNvPicPr preferRelativeResize="0"/>
          <p:nvPr/>
        </p:nvPicPr>
        <p:blipFill>
          <a:blip r:embed="rId5">
            <a:alphaModFix/>
          </a:blip>
          <a:stretch>
            <a:fillRect/>
          </a:stretch>
        </p:blipFill>
        <p:spPr>
          <a:xfrm>
            <a:off x="3605213" y="1458636"/>
            <a:ext cx="4981575" cy="3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5979319" y="2318302"/>
            <a:ext cx="5727962" cy="4329069"/>
          </a:xfrm>
          <a:prstGeom prst="rect">
            <a:avLst/>
          </a:prstGeom>
          <a:noFill/>
          <a:ln>
            <a:noFill/>
          </a:ln>
        </p:spPr>
        <p:txBody>
          <a:bodyPr spcFirstLastPara="1" wrap="square" lIns="91425" tIns="91425" rIns="91425" bIns="91425" anchor="t" anchorCtr="0">
            <a:noAutofit/>
          </a:bodyPr>
          <a:lstStyle/>
          <a:p>
            <a:pPr marL="101600" lvl="0">
              <a:spcAft>
                <a:spcPts val="600"/>
              </a:spcAft>
              <a:buSzPts val="2000"/>
            </a:pPr>
            <a:endParaRPr lang="en-US" sz="2000" dirty="0">
              <a:latin typeface="Calibri"/>
              <a:ea typeface="Calibri"/>
              <a:cs typeface="Calibri"/>
              <a:sym typeface="Calibri"/>
            </a:endParaRPr>
          </a:p>
          <a:p>
            <a:pPr marL="457200" lvl="0" indent="-355600">
              <a:spcAft>
                <a:spcPts val="600"/>
              </a:spcAft>
              <a:buSzPts val="2000"/>
              <a:buFont typeface="Calibri"/>
              <a:buChar char="➢"/>
            </a:pPr>
            <a:r>
              <a:rPr lang="en-US" sz="2000" dirty="0" err="1">
                <a:latin typeface="Calibri"/>
                <a:ea typeface="Calibri"/>
                <a:cs typeface="Calibri"/>
                <a:sym typeface="Calibri"/>
              </a:rPr>
              <a:t>SPower</a:t>
            </a:r>
            <a:r>
              <a:rPr lang="en-US" sz="2000" dirty="0">
                <a:latin typeface="Calibri"/>
                <a:ea typeface="Calibri"/>
                <a:cs typeface="Calibri"/>
                <a:sym typeface="Calibri"/>
              </a:rPr>
              <a:t> and MCE Project</a:t>
            </a:r>
          </a:p>
          <a:p>
            <a:pPr marL="457200" lvl="0" indent="-355600">
              <a:spcAft>
                <a:spcPts val="600"/>
              </a:spcAft>
              <a:buSzPts val="2000"/>
              <a:buFont typeface="Calibri"/>
              <a:buChar char="➢"/>
            </a:pPr>
            <a:r>
              <a:rPr lang="en-US" sz="2000" dirty="0">
                <a:latin typeface="Calibri"/>
                <a:ea typeface="Calibri"/>
                <a:cs typeface="Calibri"/>
                <a:sym typeface="Calibri"/>
              </a:rPr>
              <a:t>Largest Solar Project Completed to Date with Community Choice Aggregator</a:t>
            </a:r>
          </a:p>
          <a:p>
            <a:pPr marL="457200" lvl="0" indent="-355600">
              <a:spcAft>
                <a:spcPts val="600"/>
              </a:spcAft>
              <a:buSzPts val="2000"/>
              <a:buFont typeface="Calibri"/>
              <a:buChar char="➢"/>
            </a:pPr>
            <a:r>
              <a:rPr lang="en-US" sz="2000" dirty="0">
                <a:latin typeface="Calibri"/>
                <a:ea typeface="Calibri"/>
                <a:cs typeface="Calibri"/>
                <a:sym typeface="Calibri"/>
              </a:rPr>
              <a:t>Provides 120 MW </a:t>
            </a:r>
          </a:p>
          <a:p>
            <a:pPr marL="457200" lvl="0" indent="-355600">
              <a:spcAft>
                <a:spcPts val="600"/>
              </a:spcAft>
              <a:buSzPts val="2000"/>
              <a:buFont typeface="Calibri"/>
              <a:buChar char="➢"/>
            </a:pPr>
            <a:r>
              <a:rPr lang="en-US" sz="2000" dirty="0">
                <a:latin typeface="Calibri"/>
                <a:ea typeface="Calibri"/>
                <a:cs typeface="Calibri"/>
                <a:sym typeface="Calibri"/>
              </a:rPr>
              <a:t>Worked with Southern CA Trade Unions</a:t>
            </a:r>
          </a:p>
          <a:p>
            <a:pPr marL="0" lvl="0" indent="0" rtl="0">
              <a:spcBef>
                <a:spcPts val="0"/>
              </a:spcBef>
              <a:spcAft>
                <a:spcPts val="0"/>
              </a:spcAft>
              <a:buNone/>
            </a:pPr>
            <a:endParaRPr sz="2000" dirty="0">
              <a:latin typeface="Calibri"/>
              <a:ea typeface="Calibri"/>
              <a:cs typeface="Calibri"/>
              <a:sym typeface="Calibri"/>
            </a:endParaRPr>
          </a:p>
          <a:p>
            <a:pPr marL="0" lvl="0" indent="0">
              <a:spcBef>
                <a:spcPts val="0"/>
              </a:spcBef>
              <a:spcAft>
                <a:spcPts val="0"/>
              </a:spcAft>
              <a:buNone/>
            </a:pPr>
            <a:endParaRPr sz="2000" dirty="0">
              <a:latin typeface="Calibri"/>
              <a:ea typeface="Calibri"/>
              <a:cs typeface="Calibri"/>
              <a:sym typeface="Calibri"/>
            </a:endParaRPr>
          </a:p>
        </p:txBody>
      </p:sp>
      <p:sp>
        <p:nvSpPr>
          <p:cNvPr id="310" name="Shape 310"/>
          <p:cNvSpPr txBox="1"/>
          <p:nvPr/>
        </p:nvSpPr>
        <p:spPr>
          <a:xfrm>
            <a:off x="4257675" y="1104562"/>
            <a:ext cx="3443288" cy="872700"/>
          </a:xfrm>
          <a:prstGeom prst="rect">
            <a:avLst/>
          </a:prstGeom>
          <a:noFill/>
          <a:ln>
            <a:noFill/>
          </a:ln>
        </p:spPr>
        <p:txBody>
          <a:bodyPr spcFirstLastPara="1" wrap="square" lIns="91425" tIns="91425" rIns="91425" bIns="91425" anchor="t" anchorCtr="0">
            <a:noAutofit/>
          </a:bodyPr>
          <a:lstStyle/>
          <a:p>
            <a:pPr lvl="0" algn="ctr"/>
            <a:r>
              <a:rPr lang="en-US" sz="2400" b="1" dirty="0">
                <a:solidFill>
                  <a:schemeClr val="dk1"/>
                </a:solidFill>
                <a:latin typeface="+mn-lt"/>
                <a:ea typeface="Calibri"/>
                <a:cs typeface="Calibri"/>
                <a:sym typeface="Calibri"/>
              </a:rPr>
              <a:t>Antelope Expansion 2</a:t>
            </a:r>
            <a:endParaRPr sz="2400" b="1" dirty="0">
              <a:latin typeface="+mn-lt"/>
            </a:endParaRPr>
          </a:p>
        </p:txBody>
      </p:sp>
      <p:sp>
        <p:nvSpPr>
          <p:cNvPr id="312" name="Shape 312"/>
          <p:cNvSpPr txBox="1"/>
          <p:nvPr/>
        </p:nvSpPr>
        <p:spPr>
          <a:xfrm>
            <a:off x="2329277" y="210629"/>
            <a:ext cx="7533446" cy="893934"/>
          </a:xfrm>
          <a:prstGeom prst="rect">
            <a:avLst/>
          </a:prstGeom>
          <a:noFill/>
          <a:ln>
            <a:noFill/>
          </a:ln>
        </p:spPr>
        <p:txBody>
          <a:bodyPr spcFirstLastPara="1" wrap="square" lIns="91425" tIns="45700" rIns="91425" bIns="45700" anchor="t" anchorCtr="0">
            <a:noAutofit/>
          </a:bodyPr>
          <a:lstStyle/>
          <a:p>
            <a:pPr lvl="0" algn="ctr">
              <a:lnSpc>
                <a:spcPct val="150000"/>
              </a:lnSpc>
              <a:buClr>
                <a:schemeClr val="dk1"/>
              </a:buClr>
              <a:buSzPts val="3600"/>
            </a:pPr>
            <a:r>
              <a:rPr lang="en-US" sz="3600" dirty="0">
                <a:solidFill>
                  <a:schemeClr val="dk1"/>
                </a:solidFill>
                <a:latin typeface="Titillium Light"/>
                <a:ea typeface="Calibri"/>
                <a:cs typeface="Calibri"/>
                <a:sym typeface="Calibri"/>
              </a:rPr>
              <a:t>Workforce Development</a:t>
            </a:r>
          </a:p>
        </p:txBody>
      </p:sp>
      <p:pic>
        <p:nvPicPr>
          <p:cNvPr id="313" name="Shape 313"/>
          <p:cNvPicPr preferRelativeResize="0"/>
          <p:nvPr/>
        </p:nvPicPr>
        <p:blipFill>
          <a:blip r:embed="rId3">
            <a:alphaModFix/>
          </a:blip>
          <a:stretch>
            <a:fillRect/>
          </a:stretch>
        </p:blipFill>
        <p:spPr>
          <a:xfrm>
            <a:off x="3605212" y="1066462"/>
            <a:ext cx="4981575" cy="38100"/>
          </a:xfrm>
          <a:prstGeom prst="rect">
            <a:avLst/>
          </a:prstGeom>
          <a:noFill/>
          <a:ln>
            <a:noFill/>
          </a:ln>
        </p:spPr>
      </p:pic>
      <p:pic>
        <p:nvPicPr>
          <p:cNvPr id="2" name="Picture 1">
            <a:extLst>
              <a:ext uri="{FF2B5EF4-FFF2-40B4-BE49-F238E27FC236}">
                <a16:creationId xmlns:a16="http://schemas.microsoft.com/office/drawing/2014/main" id="{18D25A53-1888-3F48-B0CE-2D331F866915}"/>
              </a:ext>
            </a:extLst>
          </p:cNvPr>
          <p:cNvPicPr>
            <a:picLocks noChangeAspect="1"/>
          </p:cNvPicPr>
          <p:nvPr/>
        </p:nvPicPr>
        <p:blipFill>
          <a:blip r:embed="rId4"/>
          <a:stretch>
            <a:fillRect/>
          </a:stretch>
        </p:blipFill>
        <p:spPr>
          <a:xfrm>
            <a:off x="714375" y="2127250"/>
            <a:ext cx="4762500" cy="3175000"/>
          </a:xfrm>
          <a:prstGeom prst="rect">
            <a:avLst/>
          </a:prstGeom>
        </p:spPr>
      </p:pic>
    </p:spTree>
    <p:extLst>
      <p:ext uri="{BB962C8B-B14F-4D97-AF65-F5344CB8AC3E}">
        <p14:creationId xmlns:p14="http://schemas.microsoft.com/office/powerpoint/2010/main" val="109895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Shape 336"/>
          <p:cNvSpPr txBox="1"/>
          <p:nvPr/>
        </p:nvSpPr>
        <p:spPr>
          <a:xfrm>
            <a:off x="1761575" y="590978"/>
            <a:ext cx="86106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cs typeface="Calibri" panose="020F0502020204030204" pitchFamily="34" charset="0"/>
              </a:rPr>
              <a:t>Low Income Assessment</a:t>
            </a:r>
            <a:endParaRPr sz="3600" dirty="0">
              <a:solidFill>
                <a:srgbClr val="434343"/>
              </a:solidFill>
              <a:latin typeface="Titillium Light"/>
              <a:cs typeface="Calibri" panose="020F0502020204030204" pitchFamily="34" charset="0"/>
              <a:sym typeface="Arial"/>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cs typeface="Calibri" panose="020F0502020204030204" pitchFamily="34" charset="0"/>
            </a:endParaRPr>
          </a:p>
        </p:txBody>
      </p:sp>
      <p:pic>
        <p:nvPicPr>
          <p:cNvPr id="337" name="Shape 337"/>
          <p:cNvPicPr preferRelativeResize="0"/>
          <p:nvPr/>
        </p:nvPicPr>
        <p:blipFill rotWithShape="1">
          <a:blip r:embed="rId3">
            <a:alphaModFix/>
          </a:blip>
          <a:srcRect/>
          <a:stretch/>
        </p:blipFill>
        <p:spPr>
          <a:xfrm>
            <a:off x="1446972" y="2332499"/>
            <a:ext cx="2143125" cy="2143125"/>
          </a:xfrm>
          <a:prstGeom prst="rect">
            <a:avLst/>
          </a:prstGeom>
          <a:noFill/>
          <a:ln>
            <a:noFill/>
          </a:ln>
        </p:spPr>
      </p:pic>
      <p:pic>
        <p:nvPicPr>
          <p:cNvPr id="338" name="Shape 338"/>
          <p:cNvPicPr preferRelativeResize="0"/>
          <p:nvPr/>
        </p:nvPicPr>
        <p:blipFill rotWithShape="1">
          <a:blip r:embed="rId4">
            <a:alphaModFix/>
          </a:blip>
          <a:srcRect/>
          <a:stretch/>
        </p:blipFill>
        <p:spPr>
          <a:xfrm>
            <a:off x="4513440" y="2831204"/>
            <a:ext cx="3106871" cy="946565"/>
          </a:xfrm>
          <a:prstGeom prst="rect">
            <a:avLst/>
          </a:prstGeom>
          <a:noFill/>
          <a:ln>
            <a:noFill/>
          </a:ln>
        </p:spPr>
      </p:pic>
      <p:pic>
        <p:nvPicPr>
          <p:cNvPr id="339" name="Shape 339"/>
          <p:cNvPicPr preferRelativeResize="0"/>
          <p:nvPr/>
        </p:nvPicPr>
        <p:blipFill rotWithShape="1">
          <a:blip r:embed="rId5">
            <a:alphaModFix/>
          </a:blip>
          <a:srcRect/>
          <a:stretch/>
        </p:blipFill>
        <p:spPr>
          <a:xfrm>
            <a:off x="8586788" y="2357437"/>
            <a:ext cx="2143125" cy="2143125"/>
          </a:xfrm>
          <a:prstGeom prst="rect">
            <a:avLst/>
          </a:prstGeom>
          <a:noFill/>
          <a:ln>
            <a:noFill/>
          </a:ln>
        </p:spPr>
      </p:pic>
      <p:pic>
        <p:nvPicPr>
          <p:cNvPr id="342" name="Shape 342"/>
          <p:cNvPicPr preferRelativeResize="0"/>
          <p:nvPr/>
        </p:nvPicPr>
        <p:blipFill>
          <a:blip r:embed="rId6">
            <a:alphaModFix/>
          </a:blip>
          <a:stretch>
            <a:fillRect/>
          </a:stretch>
        </p:blipFill>
        <p:spPr>
          <a:xfrm>
            <a:off x="3590097" y="1323985"/>
            <a:ext cx="4981575" cy="3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5" name="Picture 4">
            <a:extLst>
              <a:ext uri="{FF2B5EF4-FFF2-40B4-BE49-F238E27FC236}">
                <a16:creationId xmlns:a16="http://schemas.microsoft.com/office/drawing/2014/main" id="{7E236DA6-A0CA-FFFA-3DCB-7AAA4A6FFB57}"/>
              </a:ext>
            </a:extLst>
          </p:cNvPr>
          <p:cNvPicPr>
            <a:picLocks noChangeAspect="1"/>
          </p:cNvPicPr>
          <p:nvPr/>
        </p:nvPicPr>
        <p:blipFill>
          <a:blip r:embed="rId3">
            <a:alphaModFix amt="15000"/>
          </a:blip>
          <a:stretch>
            <a:fillRect/>
          </a:stretch>
        </p:blipFill>
        <p:spPr>
          <a:xfrm>
            <a:off x="1917482" y="23343"/>
            <a:ext cx="8507190" cy="6811313"/>
          </a:xfrm>
          <a:prstGeom prst="rect">
            <a:avLst/>
          </a:prstGeom>
        </p:spPr>
      </p:pic>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CCAs Virginia</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4">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0F765FB5-8A90-C40C-E7D0-410EF5571DFB}"/>
              </a:ext>
            </a:extLst>
          </p:cNvPr>
          <p:cNvSpPr txBox="1"/>
          <p:nvPr/>
        </p:nvSpPr>
        <p:spPr>
          <a:xfrm>
            <a:off x="1611164" y="1472718"/>
            <a:ext cx="9119826" cy="7633372"/>
          </a:xfrm>
          <a:prstGeom prst="rect">
            <a:avLst/>
          </a:prstGeom>
          <a:noFill/>
        </p:spPr>
        <p:txBody>
          <a:bodyPr wrap="square" rtlCol="0" anchor="ctr">
            <a:spAutoFit/>
          </a:bodyPr>
          <a:lstStyle/>
          <a:p>
            <a:pPr lvl="6">
              <a:spcAft>
                <a:spcPts val="600"/>
              </a:spcAft>
            </a:pPr>
            <a:r>
              <a:rPr lang="en-US" sz="1600" b="1" dirty="0"/>
              <a:t>CCA Feasibility Study</a:t>
            </a:r>
          </a:p>
          <a:p>
            <a:pPr marL="285750" lvl="6" indent="-285750">
              <a:spcAft>
                <a:spcPts val="600"/>
              </a:spcAft>
              <a:buFont typeface="Arial" panose="020B0604020202020204" pitchFamily="34" charset="0"/>
              <a:buChar char="•"/>
            </a:pPr>
            <a:r>
              <a:rPr lang="en-US" sz="1600" dirty="0"/>
              <a:t>CCAs, called municipal aggregation in Virginia, found to be financially feasible</a:t>
            </a:r>
          </a:p>
          <a:p>
            <a:pPr marL="285750" lvl="6" indent="-285750">
              <a:spcAft>
                <a:spcPts val="600"/>
              </a:spcAft>
              <a:buFont typeface="Arial" panose="020B0604020202020204" pitchFamily="34" charset="0"/>
              <a:buChar char="•"/>
            </a:pPr>
            <a:r>
              <a:rPr lang="en-US" sz="1600" dirty="0"/>
              <a:t>Risks and potential impacts to financial feasibility</a:t>
            </a:r>
          </a:p>
          <a:p>
            <a:pPr marL="746125" lvl="6" indent="-177800">
              <a:spcAft>
                <a:spcPts val="600"/>
              </a:spcAft>
              <a:buFont typeface="Arial" panose="020B0604020202020204" pitchFamily="34" charset="0"/>
              <a:buChar char="•"/>
            </a:pPr>
            <a:r>
              <a:rPr lang="en-US" sz="1600" dirty="0"/>
              <a:t>Maintaining competitive customer rates</a:t>
            </a:r>
          </a:p>
          <a:p>
            <a:pPr marL="746125" lvl="6" indent="-177800">
              <a:spcAft>
                <a:spcPts val="600"/>
              </a:spcAft>
              <a:buFont typeface="Arial" panose="020B0604020202020204" pitchFamily="34" charset="0"/>
              <a:buChar char="•"/>
            </a:pPr>
            <a:r>
              <a:rPr lang="en-US" sz="1600" dirty="0"/>
              <a:t>Maintaining positive net revenues</a:t>
            </a:r>
          </a:p>
          <a:p>
            <a:pPr marL="746125" lvl="6" indent="-177800">
              <a:spcAft>
                <a:spcPts val="600"/>
              </a:spcAft>
              <a:buFont typeface="Arial" panose="020B0604020202020204" pitchFamily="34" charset="0"/>
              <a:buChar char="•"/>
            </a:pPr>
            <a:r>
              <a:rPr lang="en-US" sz="1600" dirty="0"/>
              <a:t>Exit fee costs that the utility passes onto all customers</a:t>
            </a:r>
          </a:p>
          <a:p>
            <a:pPr marL="746125" lvl="6" indent="-177800">
              <a:spcAft>
                <a:spcPts val="600"/>
              </a:spcAft>
              <a:buFont typeface="Arial" panose="020B0604020202020204" pitchFamily="34" charset="0"/>
              <a:buChar char="•"/>
            </a:pPr>
            <a:r>
              <a:rPr lang="en-US" sz="1600" dirty="0"/>
              <a:t>Market supply of renewable power</a:t>
            </a:r>
          </a:p>
          <a:p>
            <a:pPr marL="746125" lvl="6" indent="-177800">
              <a:spcAft>
                <a:spcPts val="600"/>
              </a:spcAft>
              <a:buFont typeface="Arial" panose="020B0604020202020204" pitchFamily="34" charset="0"/>
              <a:buChar char="•"/>
            </a:pPr>
            <a:r>
              <a:rPr lang="en-US" sz="1600" dirty="0"/>
              <a:t>Availability and cost of financing</a:t>
            </a:r>
          </a:p>
          <a:p>
            <a:pPr marL="746125" lvl="6" indent="-177800">
              <a:spcAft>
                <a:spcPts val="600"/>
              </a:spcAft>
              <a:buFont typeface="Arial" panose="020B0604020202020204" pitchFamily="34" charset="0"/>
              <a:buChar char="•"/>
            </a:pPr>
            <a:r>
              <a:rPr lang="en-US" sz="1600" dirty="0"/>
              <a:t>Legislative and regulatory actions</a:t>
            </a:r>
          </a:p>
          <a:p>
            <a:pPr lvl="6" indent="284163">
              <a:spcAft>
                <a:spcPts val="600"/>
              </a:spcAft>
              <a:buFont typeface="Arial" panose="020B0604020202020204" pitchFamily="34" charset="0"/>
              <a:buChar char="•"/>
            </a:pPr>
            <a:r>
              <a:rPr lang="en-US" sz="1600" dirty="0"/>
              <a:t>Many governance, regulatory and technical tasks still need to be resolved before a municipal aggregation business model can become functional</a:t>
            </a:r>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indent="-285750">
              <a:lnSpc>
                <a:spcPct val="200000"/>
              </a:lnSpc>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8B5F3764-EDCC-8D53-307A-70CB0274D6EB}"/>
              </a:ext>
            </a:extLst>
          </p:cNvPr>
          <p:cNvSpPr txBox="1"/>
          <p:nvPr/>
        </p:nvSpPr>
        <p:spPr>
          <a:xfrm>
            <a:off x="948230" y="6332889"/>
            <a:ext cx="6096000" cy="246221"/>
          </a:xfrm>
          <a:prstGeom prst="rect">
            <a:avLst/>
          </a:prstGeom>
          <a:noFill/>
        </p:spPr>
        <p:txBody>
          <a:bodyPr wrap="square">
            <a:spAutoFit/>
          </a:bodyPr>
          <a:lstStyle/>
          <a:p>
            <a:r>
              <a:rPr lang="fr-FR" sz="1000" dirty="0"/>
              <a:t>Source :https://www.virginiacleanenergy.org/cca-data-centers-policy-study.html</a:t>
            </a:r>
          </a:p>
        </p:txBody>
      </p:sp>
    </p:spTree>
    <p:extLst>
      <p:ext uri="{BB962C8B-B14F-4D97-AF65-F5344CB8AC3E}">
        <p14:creationId xmlns:p14="http://schemas.microsoft.com/office/powerpoint/2010/main" val="281586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9" name="Picture 8">
            <a:extLst>
              <a:ext uri="{FF2B5EF4-FFF2-40B4-BE49-F238E27FC236}">
                <a16:creationId xmlns:a16="http://schemas.microsoft.com/office/drawing/2014/main" id="{D26860E8-95FC-779B-76D1-42CC80D5B41D}"/>
              </a:ext>
            </a:extLst>
          </p:cNvPr>
          <p:cNvPicPr>
            <a:picLocks noChangeAspect="1"/>
          </p:cNvPicPr>
          <p:nvPr/>
        </p:nvPicPr>
        <p:blipFill>
          <a:blip r:embed="rId3">
            <a:alphaModFix amt="70000"/>
          </a:blip>
          <a:stretch>
            <a:fillRect/>
          </a:stretch>
        </p:blipFill>
        <p:spPr>
          <a:xfrm>
            <a:off x="1843671" y="24089"/>
            <a:ext cx="8504657" cy="6809822"/>
          </a:xfrm>
          <a:prstGeom prst="rect">
            <a:avLst/>
          </a:prstGeom>
        </p:spPr>
      </p:pic>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CCAs Virginia</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4">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0F765FB5-8A90-C40C-E7D0-410EF5571DFB}"/>
              </a:ext>
            </a:extLst>
          </p:cNvPr>
          <p:cNvSpPr txBox="1"/>
          <p:nvPr/>
        </p:nvSpPr>
        <p:spPr>
          <a:xfrm>
            <a:off x="1536074" y="1127586"/>
            <a:ext cx="9119826" cy="8295091"/>
          </a:xfrm>
          <a:prstGeom prst="rect">
            <a:avLst/>
          </a:prstGeom>
          <a:noFill/>
        </p:spPr>
        <p:txBody>
          <a:bodyPr wrap="square" rtlCol="0" anchor="ctr">
            <a:spAutoFit/>
          </a:bodyPr>
          <a:lstStyle/>
          <a:p>
            <a:pPr lvl="6">
              <a:spcAft>
                <a:spcPts val="600"/>
              </a:spcAft>
            </a:pPr>
            <a:r>
              <a:rPr lang="en-US" sz="1600" b="1" dirty="0"/>
              <a:t>1999</a:t>
            </a:r>
          </a:p>
          <a:p>
            <a:pPr marL="285750" lvl="6" indent="-285750">
              <a:spcAft>
                <a:spcPts val="600"/>
              </a:spcAft>
              <a:buFont typeface="Arial" panose="020B0604020202020204" pitchFamily="34" charset="0"/>
              <a:buChar char="•"/>
            </a:pPr>
            <a:r>
              <a:rPr lang="en-US" sz="1600" dirty="0"/>
              <a:t>​§ 56-589 established municipal and state aggregation in Virginia </a:t>
            </a:r>
          </a:p>
          <a:p>
            <a:pPr marL="285750" lvl="6" indent="-285750">
              <a:spcAft>
                <a:spcPts val="600"/>
              </a:spcAft>
              <a:buFont typeface="Arial" panose="020B0604020202020204" pitchFamily="34" charset="0"/>
              <a:buChar char="•"/>
            </a:pPr>
            <a:r>
              <a:rPr lang="en-US" sz="1600" dirty="0"/>
              <a:t>Counties, cities, municipalities and other political subdivisions may establish a municipal aggregation for the electricity service.</a:t>
            </a:r>
          </a:p>
          <a:p>
            <a:pPr lvl="6">
              <a:spcAft>
                <a:spcPts val="600"/>
              </a:spcAft>
            </a:pPr>
            <a:r>
              <a:rPr lang="en-US" sz="1600" b="1" dirty="0"/>
              <a:t>2018</a:t>
            </a:r>
          </a:p>
          <a:p>
            <a:pPr marL="285750" lvl="6" indent="-285750">
              <a:spcAft>
                <a:spcPts val="600"/>
              </a:spcAft>
              <a:buFont typeface="Arial" panose="020B0604020202020204" pitchFamily="34" charset="0"/>
              <a:buChar char="•"/>
            </a:pPr>
            <a:r>
              <a:rPr lang="en-US" sz="1600" dirty="0"/>
              <a:t>January 2018, HB 1590 Utility regulation; community choice aggregation was introduced and voted negatively 6-2</a:t>
            </a:r>
          </a:p>
          <a:p>
            <a:pPr marL="285750" lvl="6" indent="-285750">
              <a:spcAft>
                <a:spcPts val="600"/>
              </a:spcAft>
              <a:buFont typeface="Arial" panose="020B0604020202020204" pitchFamily="34" charset="0"/>
              <a:buChar char="•"/>
            </a:pPr>
            <a:r>
              <a:rPr lang="en-US" sz="1600" dirty="0"/>
              <a:t>June 2018, Virginia Clean Energy, a nonprofit, was formed with the mission to accelerate the expansion of, and competitive success of, clean and renewable energy via Community Choice Aggregation (CCA) in Virginia. </a:t>
            </a:r>
          </a:p>
          <a:p>
            <a:pPr lvl="6">
              <a:spcAft>
                <a:spcPts val="600"/>
              </a:spcAft>
            </a:pPr>
            <a:r>
              <a:rPr lang="en-US" sz="1600" b="1" dirty="0"/>
              <a:t>2021</a:t>
            </a:r>
          </a:p>
          <a:p>
            <a:pPr marL="285750" lvl="6" indent="-285750">
              <a:spcAft>
                <a:spcPts val="600"/>
              </a:spcAft>
              <a:buFont typeface="Arial" panose="020B0604020202020204" pitchFamily="34" charset="0"/>
              <a:buChar char="•"/>
            </a:pPr>
            <a:r>
              <a:rPr lang="en-US" sz="1600" dirty="0"/>
              <a:t>Loudoun County Board of Supervisors commissioned a CCA Feasibility Study</a:t>
            </a:r>
          </a:p>
          <a:p>
            <a:pPr lvl="6">
              <a:spcAft>
                <a:spcPts val="600"/>
              </a:spcAft>
            </a:pPr>
            <a:r>
              <a:rPr lang="en-US" sz="1600" b="1" dirty="0"/>
              <a:t>2022</a:t>
            </a:r>
          </a:p>
          <a:p>
            <a:pPr marL="285750" lvl="6" indent="-285750">
              <a:spcAft>
                <a:spcPts val="600"/>
              </a:spcAft>
              <a:buFont typeface="Arial" panose="020B0604020202020204" pitchFamily="34" charset="0"/>
              <a:buChar char="•"/>
            </a:pPr>
            <a:r>
              <a:rPr lang="en-US" sz="1600" dirty="0"/>
              <a:t>CCA Feasibility Study Completed</a:t>
            </a:r>
          </a:p>
          <a:p>
            <a:pPr marL="285750" lvl="6" indent="-285750">
              <a:spcAft>
                <a:spcPts val="600"/>
              </a:spcAft>
              <a:buFont typeface="Arial" panose="020B0604020202020204" pitchFamily="34" charset="0"/>
              <a:buChar char="•"/>
            </a:pPr>
            <a:r>
              <a:rPr lang="en-US" sz="1600" dirty="0"/>
              <a:t>Students from the UCLA Luskin School of Public Affairs have researched the </a:t>
            </a:r>
            <a:r>
              <a:rPr lang="en-US" sz="1600" dirty="0">
                <a:hlinkClick r:id="rId5"/>
              </a:rPr>
              <a:t>impact of CCA </a:t>
            </a:r>
            <a:r>
              <a:rPr lang="en-US" sz="1600" dirty="0"/>
              <a:t>on decarbonizing data centers in Loudoun County. </a:t>
            </a:r>
          </a:p>
          <a:p>
            <a:pPr marL="285750" lvl="6" indent="-285750">
              <a:spcAft>
                <a:spcPts val="600"/>
              </a:spcAft>
              <a:buFont typeface="Arial" panose="020B0604020202020204" pitchFamily="34" charset="0"/>
              <a:buChar char="•"/>
            </a:pPr>
            <a:r>
              <a:rPr lang="en-US" sz="1600" dirty="0"/>
              <a:t>County is also considering Power Purchase Agreements (PPAs) and a Green Bank</a:t>
            </a:r>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indent="-285750">
              <a:lnSpc>
                <a:spcPct val="200000"/>
              </a:lnSpc>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8B5F3764-EDCC-8D53-307A-70CB0274D6EB}"/>
              </a:ext>
            </a:extLst>
          </p:cNvPr>
          <p:cNvSpPr txBox="1"/>
          <p:nvPr/>
        </p:nvSpPr>
        <p:spPr>
          <a:xfrm>
            <a:off x="948230" y="6332889"/>
            <a:ext cx="6096000" cy="246221"/>
          </a:xfrm>
          <a:prstGeom prst="rect">
            <a:avLst/>
          </a:prstGeom>
          <a:noFill/>
        </p:spPr>
        <p:txBody>
          <a:bodyPr wrap="square">
            <a:spAutoFit/>
          </a:bodyPr>
          <a:lstStyle/>
          <a:p>
            <a:r>
              <a:rPr lang="fr-FR" sz="1000" dirty="0"/>
              <a:t>Source :https://www.virginiacleanenergy.org/cca-data-centers-policy-study.html</a:t>
            </a:r>
          </a:p>
        </p:txBody>
      </p:sp>
    </p:spTree>
    <p:extLst>
      <p:ext uri="{BB962C8B-B14F-4D97-AF65-F5344CB8AC3E}">
        <p14:creationId xmlns:p14="http://schemas.microsoft.com/office/powerpoint/2010/main" val="3655534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Picture 3">
            <a:extLst>
              <a:ext uri="{FF2B5EF4-FFF2-40B4-BE49-F238E27FC236}">
                <a16:creationId xmlns:a16="http://schemas.microsoft.com/office/drawing/2014/main" id="{9A1EDAE7-7184-9EEC-8DBA-9668524F8FA8}"/>
              </a:ext>
            </a:extLst>
          </p:cNvPr>
          <p:cNvPicPr>
            <a:picLocks noChangeAspect="1"/>
          </p:cNvPicPr>
          <p:nvPr/>
        </p:nvPicPr>
        <p:blipFill>
          <a:blip r:embed="rId3">
            <a:alphaModFix amt="17000"/>
          </a:blip>
          <a:stretch>
            <a:fillRect/>
          </a:stretch>
        </p:blipFill>
        <p:spPr>
          <a:xfrm>
            <a:off x="1968470" y="225273"/>
            <a:ext cx="8843636" cy="6632727"/>
          </a:xfrm>
          <a:prstGeom prst="rect">
            <a:avLst/>
          </a:prstGeom>
        </p:spPr>
      </p:pic>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CCAs in New York</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4">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CE258BBF-7D4D-A024-E492-4F9AB8E349FC}"/>
              </a:ext>
            </a:extLst>
          </p:cNvPr>
          <p:cNvSpPr txBox="1"/>
          <p:nvPr/>
        </p:nvSpPr>
        <p:spPr>
          <a:xfrm>
            <a:off x="1220609" y="1377926"/>
            <a:ext cx="10339359" cy="5647700"/>
          </a:xfrm>
          <a:prstGeom prst="rect">
            <a:avLst/>
          </a:prstGeom>
          <a:noFill/>
        </p:spPr>
        <p:txBody>
          <a:bodyPr wrap="square" rtlCol="0">
            <a:spAutoFit/>
          </a:bodyPr>
          <a:lstStyle/>
          <a:p>
            <a:pPr>
              <a:spcAft>
                <a:spcPts val="600"/>
              </a:spcAft>
            </a:pPr>
            <a:r>
              <a:rPr lang="en-US" sz="1800" b="1" dirty="0"/>
              <a:t>Issues</a:t>
            </a:r>
          </a:p>
          <a:p>
            <a:pPr marL="285750" indent="-285750">
              <a:spcAft>
                <a:spcPts val="600"/>
              </a:spcAft>
              <a:buFont typeface="Arial" panose="020B0604020202020204" pitchFamily="34" charset="0"/>
              <a:buChar char="•"/>
            </a:pPr>
            <a:r>
              <a:rPr lang="en-US" sz="1800" dirty="0">
                <a:solidFill>
                  <a:schemeClr val="tx1"/>
                </a:solidFill>
                <a:latin typeface="+mn-lt"/>
              </a:rPr>
              <a:t>Joule Community Power</a:t>
            </a:r>
          </a:p>
          <a:p>
            <a:pPr marL="801688" indent="-287338">
              <a:spcAft>
                <a:spcPts val="600"/>
              </a:spcAft>
              <a:buFont typeface="Arial" panose="020B0604020202020204" pitchFamily="34" charset="0"/>
              <a:buChar char="•"/>
            </a:pPr>
            <a:r>
              <a:rPr lang="en-US" sz="1800" dirty="0">
                <a:solidFill>
                  <a:schemeClr val="tx1"/>
                </a:solidFill>
                <a:latin typeface="+mn-lt"/>
              </a:rPr>
              <a:t>Ongoing lawsuits between this CCA, its client towns and electricity providers over breaches of contract</a:t>
            </a:r>
          </a:p>
          <a:p>
            <a:pPr marL="801688" indent="-287338">
              <a:spcAft>
                <a:spcPts val="600"/>
              </a:spcAft>
              <a:buFont typeface="Arial" panose="020B0604020202020204" pitchFamily="34" charset="0"/>
              <a:buChar char="•"/>
            </a:pPr>
            <a:r>
              <a:rPr lang="en-US" sz="1800" dirty="0">
                <a:solidFill>
                  <a:schemeClr val="tx1"/>
                </a:solidFill>
                <a:latin typeface="+mn-lt"/>
              </a:rPr>
              <a:t>Town of Brighton, one of Joule’s municipal clients, and Joule are fighting with an electricity provider, Icon Energy. </a:t>
            </a:r>
          </a:p>
          <a:p>
            <a:pPr marL="801688" indent="-287338">
              <a:spcAft>
                <a:spcPts val="600"/>
              </a:spcAft>
              <a:buFont typeface="Arial" panose="020B0604020202020204" pitchFamily="34" charset="0"/>
              <a:buChar char="•"/>
            </a:pPr>
            <a:r>
              <a:rPr lang="en-US" sz="1800" dirty="0">
                <a:solidFill>
                  <a:schemeClr val="tx1"/>
                </a:solidFill>
                <a:latin typeface="+mn-lt"/>
              </a:rPr>
              <a:t>Icon stopped providing power to that town’s residents as it was contractually obligated to do.</a:t>
            </a:r>
          </a:p>
          <a:p>
            <a:pPr marL="801688" indent="-287338">
              <a:spcAft>
                <a:spcPts val="600"/>
              </a:spcAft>
              <a:buFont typeface="Arial" panose="020B0604020202020204" pitchFamily="34" charset="0"/>
              <a:buChar char="•"/>
            </a:pPr>
            <a:r>
              <a:rPr lang="en-US" sz="1800" dirty="0">
                <a:solidFill>
                  <a:schemeClr val="tx1"/>
                </a:solidFill>
                <a:latin typeface="+mn-lt"/>
              </a:rPr>
              <a:t>Residents have lost $1 million since the company stopped providing electricity six months ago. </a:t>
            </a:r>
          </a:p>
          <a:p>
            <a:pPr marL="287338" indent="-287338">
              <a:spcAft>
                <a:spcPts val="600"/>
              </a:spcAft>
              <a:buFont typeface="Arial" panose="020B0604020202020204" pitchFamily="34" charset="0"/>
              <a:buChar char="•"/>
            </a:pPr>
            <a:r>
              <a:rPr lang="en-US" sz="1800" dirty="0">
                <a:solidFill>
                  <a:schemeClr val="tx1"/>
                </a:solidFill>
                <a:latin typeface="+mn-lt"/>
              </a:rPr>
              <a:t>Hudson Valley Community Power, partnership between Joule and Hudson Valley Energy</a:t>
            </a:r>
          </a:p>
          <a:p>
            <a:pPr marL="801688" indent="-287338">
              <a:spcAft>
                <a:spcPts val="600"/>
              </a:spcAft>
              <a:buFont typeface="Arial" panose="020B0604020202020204" pitchFamily="34" charset="0"/>
              <a:buChar char="•"/>
            </a:pPr>
            <a:r>
              <a:rPr lang="en-US" sz="1800" dirty="0">
                <a:solidFill>
                  <a:schemeClr val="tx1"/>
                </a:solidFill>
                <a:latin typeface="+mn-lt"/>
              </a:rPr>
              <a:t>In July 2022, customers of this CCA returned to Central Hudson electricity service</a:t>
            </a:r>
          </a:p>
          <a:p>
            <a:pPr marL="801688" indent="-287338">
              <a:spcAft>
                <a:spcPts val="600"/>
              </a:spcAft>
              <a:buFont typeface="Arial" panose="020B0604020202020204" pitchFamily="34" charset="0"/>
              <a:buChar char="•"/>
            </a:pPr>
            <a:r>
              <a:rPr lang="en-US" sz="1800" dirty="0">
                <a:solidFill>
                  <a:schemeClr val="tx1"/>
                </a:solidFill>
                <a:latin typeface="+mn-lt"/>
              </a:rPr>
              <a:t>This came after Columbia Utilities was declared default one week earlier when the company failed to comply with the requirements of the New York Independent System Operator (NYISO), which is responsible for operating the state’s bulk electricity grid. </a:t>
            </a:r>
          </a:p>
          <a:p>
            <a:pPr marL="801688" indent="-287338">
              <a:spcAft>
                <a:spcPts val="600"/>
              </a:spcAft>
              <a:buFont typeface="Arial" panose="020B0604020202020204" pitchFamily="34" charset="0"/>
              <a:buChar char="•"/>
            </a:pPr>
            <a:endParaRPr lang="en-US" sz="1800" dirty="0">
              <a:solidFill>
                <a:schemeClr val="tx1"/>
              </a:solidFill>
              <a:latin typeface="+mn-lt"/>
            </a:endParaRPr>
          </a:p>
          <a:p>
            <a:pPr marL="801688" indent="-287338">
              <a:spcAft>
                <a:spcPts val="600"/>
              </a:spcAft>
              <a:buFont typeface="Arial" panose="020B0604020202020204" pitchFamily="34" charset="0"/>
              <a:buChar char="•"/>
            </a:pPr>
            <a:endParaRPr lang="en-US" sz="1800" dirty="0">
              <a:solidFill>
                <a:schemeClr val="tx1"/>
              </a:solidFill>
              <a:latin typeface="+mn-lt"/>
            </a:endParaRPr>
          </a:p>
          <a:p>
            <a:pPr marL="801688" indent="-287338">
              <a:spcAft>
                <a:spcPts val="600"/>
              </a:spcAft>
              <a:buFont typeface="Arial" panose="020B0604020202020204" pitchFamily="34" charset="0"/>
              <a:buChar char="•"/>
            </a:pPr>
            <a:endParaRPr lang="en-US" sz="1800" dirty="0">
              <a:solidFill>
                <a:schemeClr val="tx1"/>
              </a:solidFill>
              <a:latin typeface="+mn-lt"/>
            </a:endParaRPr>
          </a:p>
        </p:txBody>
      </p:sp>
    </p:spTree>
    <p:extLst>
      <p:ext uri="{BB962C8B-B14F-4D97-AF65-F5344CB8AC3E}">
        <p14:creationId xmlns:p14="http://schemas.microsoft.com/office/powerpoint/2010/main" val="64590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Picture 3">
            <a:extLst>
              <a:ext uri="{FF2B5EF4-FFF2-40B4-BE49-F238E27FC236}">
                <a16:creationId xmlns:a16="http://schemas.microsoft.com/office/drawing/2014/main" id="{9A1EDAE7-7184-9EEC-8DBA-9668524F8FA8}"/>
              </a:ext>
            </a:extLst>
          </p:cNvPr>
          <p:cNvPicPr>
            <a:picLocks noChangeAspect="1"/>
          </p:cNvPicPr>
          <p:nvPr/>
        </p:nvPicPr>
        <p:blipFill>
          <a:blip r:embed="rId3">
            <a:alphaModFix amt="17000"/>
          </a:blip>
          <a:stretch>
            <a:fillRect/>
          </a:stretch>
        </p:blipFill>
        <p:spPr>
          <a:xfrm>
            <a:off x="1968470" y="225273"/>
            <a:ext cx="8843636" cy="6632727"/>
          </a:xfrm>
          <a:prstGeom prst="rect">
            <a:avLst/>
          </a:prstGeom>
        </p:spPr>
      </p:pic>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CCAs in New York</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4">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CE258BBF-7D4D-A024-E492-4F9AB8E349FC}"/>
              </a:ext>
            </a:extLst>
          </p:cNvPr>
          <p:cNvSpPr txBox="1"/>
          <p:nvPr/>
        </p:nvSpPr>
        <p:spPr>
          <a:xfrm>
            <a:off x="1220609" y="1377926"/>
            <a:ext cx="10339359" cy="4862870"/>
          </a:xfrm>
          <a:prstGeom prst="rect">
            <a:avLst/>
          </a:prstGeom>
          <a:noFill/>
        </p:spPr>
        <p:txBody>
          <a:bodyPr wrap="square" rtlCol="0">
            <a:spAutoFit/>
          </a:bodyPr>
          <a:lstStyle/>
          <a:p>
            <a:pPr>
              <a:spcAft>
                <a:spcPts val="600"/>
              </a:spcAft>
            </a:pPr>
            <a:r>
              <a:rPr lang="en-US" sz="1800" b="1" dirty="0"/>
              <a:t>Public Service Commission’s New Changes 2023</a:t>
            </a:r>
          </a:p>
          <a:p>
            <a:pPr marL="285750" indent="-285750">
              <a:spcAft>
                <a:spcPts val="600"/>
              </a:spcAft>
              <a:buFont typeface="Arial" panose="020B0604020202020204" pitchFamily="34" charset="0"/>
              <a:buChar char="•"/>
            </a:pPr>
            <a:r>
              <a:rPr lang="en-US" sz="1800" dirty="0">
                <a:solidFill>
                  <a:schemeClr val="tx1"/>
                </a:solidFill>
                <a:latin typeface="+mn-lt"/>
              </a:rPr>
              <a:t>All customers will be charged the same product price, regardless of enrollment date.</a:t>
            </a:r>
          </a:p>
          <a:p>
            <a:pPr marL="285750" indent="-285750">
              <a:spcAft>
                <a:spcPts val="600"/>
              </a:spcAft>
              <a:buFont typeface="Arial" panose="020B0604020202020204" pitchFamily="34" charset="0"/>
              <a:buChar char="•"/>
            </a:pPr>
            <a:r>
              <a:rPr lang="en-US" sz="1800" dirty="0">
                <a:solidFill>
                  <a:schemeClr val="tx1"/>
                </a:solidFill>
                <a:latin typeface="+mn-lt"/>
              </a:rPr>
              <a:t>The price-to-compare information for the CCA market will be made consistent across all CCAs and utilities </a:t>
            </a:r>
          </a:p>
          <a:p>
            <a:pPr marL="285750" indent="-285750">
              <a:spcAft>
                <a:spcPts val="600"/>
              </a:spcAft>
              <a:buFont typeface="Arial" panose="020B0604020202020204" pitchFamily="34" charset="0"/>
              <a:buChar char="•"/>
            </a:pPr>
            <a:r>
              <a:rPr lang="en-US" sz="1800" dirty="0">
                <a:solidFill>
                  <a:schemeClr val="tx1"/>
                </a:solidFill>
                <a:latin typeface="+mn-lt"/>
              </a:rPr>
              <a:t>Fixed-rate supply products will be limited to 105% of the 12-month trailing average utility supply rates, and variable-rate products must offer a guaranteed savings, while renewable products will not have a price cap because of limited ability to determine a reasonable price.</a:t>
            </a:r>
          </a:p>
          <a:p>
            <a:pPr marL="285750" indent="-285750">
              <a:spcAft>
                <a:spcPts val="600"/>
              </a:spcAft>
              <a:buFont typeface="Arial" panose="020B0604020202020204" pitchFamily="34" charset="0"/>
              <a:buChar char="•"/>
            </a:pPr>
            <a:r>
              <a:rPr lang="en-US" sz="1800" dirty="0">
                <a:solidFill>
                  <a:schemeClr val="tx1"/>
                </a:solidFill>
                <a:latin typeface="+mn-lt"/>
              </a:rPr>
              <a:t>Department staff will prepare a proposal for a statewide solar-for-all program</a:t>
            </a:r>
          </a:p>
          <a:p>
            <a:pPr marL="285750" indent="-285750">
              <a:spcAft>
                <a:spcPts val="600"/>
              </a:spcAft>
              <a:buFont typeface="Arial" panose="020B0604020202020204" pitchFamily="34" charset="0"/>
              <a:buChar char="•"/>
            </a:pPr>
            <a:r>
              <a:rPr lang="en-US" sz="1800" dirty="0">
                <a:solidFill>
                  <a:schemeClr val="tx1"/>
                </a:solidFill>
                <a:latin typeface="+mn-lt"/>
              </a:rPr>
              <a:t>Any distribution utility with tariffed provisions providing for CCAs in its territory must add a dedicated CCA page to its website.</a:t>
            </a:r>
          </a:p>
          <a:p>
            <a:pPr marL="285750" indent="-285750">
              <a:spcAft>
                <a:spcPts val="600"/>
              </a:spcAft>
              <a:buFont typeface="Arial" panose="020B0604020202020204" pitchFamily="34" charset="0"/>
              <a:buChar char="•"/>
            </a:pPr>
            <a:r>
              <a:rPr lang="en-US" sz="1800" dirty="0">
                <a:solidFill>
                  <a:schemeClr val="tx1"/>
                </a:solidFill>
                <a:latin typeface="+mn-lt"/>
              </a:rPr>
              <a:t>Standardized templates and guidelines for CCA administrator compliance filings will be created.</a:t>
            </a:r>
          </a:p>
          <a:p>
            <a:pPr marL="285750" indent="-285750">
              <a:spcAft>
                <a:spcPts val="600"/>
              </a:spcAft>
              <a:buFont typeface="Arial" panose="020B0604020202020204" pitchFamily="34" charset="0"/>
              <a:buChar char="•"/>
            </a:pPr>
            <a:r>
              <a:rPr lang="en-US" sz="1800" dirty="0">
                <a:solidFill>
                  <a:schemeClr val="tx1"/>
                </a:solidFill>
                <a:latin typeface="+mn-lt"/>
              </a:rPr>
              <a:t>The CCA administrator, utility and ESCO and must notify each other and DPS staff within 48 hours of learning of a billing error that affects 50 or more customers.</a:t>
            </a:r>
          </a:p>
          <a:p>
            <a:pPr marL="285750" indent="-285750">
              <a:spcAft>
                <a:spcPts val="600"/>
              </a:spcAft>
              <a:buFont typeface="Arial" panose="020B0604020202020204" pitchFamily="34" charset="0"/>
              <a:buChar char="•"/>
            </a:pPr>
            <a:r>
              <a:rPr lang="en-US" sz="1800" dirty="0">
                <a:solidFill>
                  <a:schemeClr val="tx1"/>
                </a:solidFill>
                <a:latin typeface="+mn-lt"/>
              </a:rPr>
              <a:t>CCA administrators must maintain a list of customers that have opted out of the CCA to prevent the customers from receiving future opt-out notifications.</a:t>
            </a:r>
          </a:p>
        </p:txBody>
      </p:sp>
    </p:spTree>
    <p:extLst>
      <p:ext uri="{BB962C8B-B14F-4D97-AF65-F5344CB8AC3E}">
        <p14:creationId xmlns:p14="http://schemas.microsoft.com/office/powerpoint/2010/main" val="424701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CCEs in Colorado</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CE258BBF-7D4D-A024-E492-4F9AB8E349FC}"/>
              </a:ext>
            </a:extLst>
          </p:cNvPr>
          <p:cNvSpPr txBox="1"/>
          <p:nvPr/>
        </p:nvSpPr>
        <p:spPr>
          <a:xfrm>
            <a:off x="1547841" y="1389489"/>
            <a:ext cx="9096292" cy="4431983"/>
          </a:xfrm>
          <a:prstGeom prst="rect">
            <a:avLst/>
          </a:prstGeom>
          <a:noFill/>
        </p:spPr>
        <p:txBody>
          <a:bodyPr wrap="square" rtlCol="0">
            <a:spAutoFit/>
          </a:bodyPr>
          <a:lstStyle/>
          <a:p>
            <a:pPr>
              <a:spcAft>
                <a:spcPts val="600"/>
              </a:spcAft>
            </a:pPr>
            <a:r>
              <a:rPr lang="en-US" sz="1800" b="1" dirty="0"/>
              <a:t>House Bill 21-1269</a:t>
            </a:r>
          </a:p>
          <a:p>
            <a:pPr marL="285750" indent="-285750">
              <a:spcAft>
                <a:spcPts val="600"/>
              </a:spcAft>
              <a:buFont typeface="Arial" panose="020B0604020202020204" pitchFamily="34" charset="0"/>
              <a:buChar char="•"/>
            </a:pPr>
            <a:r>
              <a:rPr lang="en-US" sz="1800" dirty="0"/>
              <a:t>Signed June 25, 2021, directed the Colorado Public Utilities Commission to open an </a:t>
            </a:r>
            <a:r>
              <a:rPr lang="en-US" sz="1800" b="0" i="0" dirty="0">
                <a:solidFill>
                  <a:schemeClr val="tx1"/>
                </a:solidFill>
                <a:effectLst/>
                <a:latin typeface="+mn-lt"/>
              </a:rPr>
              <a:t>investigatory proceeding into CCE authorization in Colorado, including completion of a report to the legislature summarizing the investigation findings </a:t>
            </a:r>
            <a:r>
              <a:rPr lang="en-US" sz="1800" dirty="0"/>
              <a:t>by December 15, 2022.</a:t>
            </a:r>
          </a:p>
          <a:p>
            <a:pPr>
              <a:spcAft>
                <a:spcPts val="600"/>
              </a:spcAft>
            </a:pPr>
            <a:endParaRPr lang="en-US" sz="1800" dirty="0"/>
          </a:p>
          <a:p>
            <a:pPr>
              <a:spcAft>
                <a:spcPts val="600"/>
              </a:spcAft>
            </a:pPr>
            <a:r>
              <a:rPr lang="en-US" sz="1800" b="1" dirty="0"/>
              <a:t>Proceeding No. 221-0027E</a:t>
            </a:r>
          </a:p>
          <a:p>
            <a:pPr marL="285750" indent="-285750">
              <a:spcAft>
                <a:spcPts val="600"/>
              </a:spcAft>
              <a:buFont typeface="Arial" panose="020B0604020202020204" pitchFamily="34" charset="0"/>
              <a:buChar char="•"/>
            </a:pPr>
            <a:r>
              <a:rPr lang="en-US" sz="1800" b="0" i="0" dirty="0">
                <a:solidFill>
                  <a:schemeClr val="tx1"/>
                </a:solidFill>
                <a:effectLst/>
                <a:latin typeface="+mn-lt"/>
              </a:rPr>
              <a:t>January 2022, PUC issued Decision No. C22-0032, which formally opened Proceeding No. 22I-0027E, The Study of Community Choice in Wholesale Electric Supply</a:t>
            </a:r>
          </a:p>
          <a:p>
            <a:pPr marL="285750" indent="-285750">
              <a:spcAft>
                <a:spcPts val="600"/>
              </a:spcAft>
              <a:buFont typeface="Arial" panose="020B0604020202020204" pitchFamily="34" charset="0"/>
              <a:buChar char="•"/>
            </a:pPr>
            <a:r>
              <a:rPr lang="en-US" sz="1800" dirty="0">
                <a:solidFill>
                  <a:schemeClr val="tx1"/>
                </a:solidFill>
                <a:latin typeface="+mn-lt"/>
              </a:rPr>
              <a:t>Includes 38 questions about potential implications of CCE authorization in Colorado. </a:t>
            </a:r>
          </a:p>
          <a:p>
            <a:pPr marL="285750" indent="-285750">
              <a:spcAft>
                <a:spcPts val="600"/>
              </a:spcAft>
              <a:buFont typeface="Arial" panose="020B0604020202020204" pitchFamily="34" charset="0"/>
              <a:buChar char="•"/>
            </a:pPr>
            <a:r>
              <a:rPr lang="en-US" sz="1800" dirty="0">
                <a:solidFill>
                  <a:schemeClr val="tx1"/>
                </a:solidFill>
                <a:latin typeface="+mn-lt"/>
              </a:rPr>
              <a:t>Questions on a range of issues: regulatory authority, resource adequacy and reliability, </a:t>
            </a:r>
            <a:r>
              <a:rPr lang="en-US" sz="1800" b="1" dirty="0">
                <a:solidFill>
                  <a:schemeClr val="tx1"/>
                </a:solidFill>
                <a:latin typeface="+mn-lt"/>
              </a:rPr>
              <a:t>affordability</a:t>
            </a:r>
            <a:r>
              <a:rPr lang="en-US" sz="1800" dirty="0">
                <a:solidFill>
                  <a:schemeClr val="tx1"/>
                </a:solidFill>
                <a:latin typeface="+mn-lt"/>
              </a:rPr>
              <a:t>, customer programs, renewable resources and greenhouse gas emissions, consumer protections, and broader wholesale market considerations.</a:t>
            </a:r>
          </a:p>
        </p:txBody>
      </p:sp>
      <p:sp>
        <p:nvSpPr>
          <p:cNvPr id="3" name="TextBox 2">
            <a:extLst>
              <a:ext uri="{FF2B5EF4-FFF2-40B4-BE49-F238E27FC236}">
                <a16:creationId xmlns:a16="http://schemas.microsoft.com/office/drawing/2014/main" id="{B2057358-9F25-2F4B-05E6-5F7394EEFFC1}"/>
              </a:ext>
            </a:extLst>
          </p:cNvPr>
          <p:cNvSpPr txBox="1"/>
          <p:nvPr/>
        </p:nvSpPr>
        <p:spPr>
          <a:xfrm>
            <a:off x="1232452" y="6138407"/>
            <a:ext cx="7227736" cy="430887"/>
          </a:xfrm>
          <a:prstGeom prst="rect">
            <a:avLst/>
          </a:prstGeom>
          <a:noFill/>
        </p:spPr>
        <p:txBody>
          <a:bodyPr wrap="square" rtlCol="0">
            <a:spAutoFit/>
          </a:bodyPr>
          <a:lstStyle/>
          <a:p>
            <a:r>
              <a:rPr lang="en-US" sz="1100" dirty="0"/>
              <a:t>Source: Proceeding No. 221-0027E: In the Matter of the Commission’s Implementation of § 40-4-120, C.R.S., the Study of Community Choice in Wholesale Electric Supply</a:t>
            </a:r>
          </a:p>
        </p:txBody>
      </p:sp>
      <p:pic>
        <p:nvPicPr>
          <p:cNvPr id="6" name="Picture 5">
            <a:extLst>
              <a:ext uri="{FF2B5EF4-FFF2-40B4-BE49-F238E27FC236}">
                <a16:creationId xmlns:a16="http://schemas.microsoft.com/office/drawing/2014/main" id="{D0D114BB-0899-FFFC-A820-553C21DB5B5F}"/>
              </a:ext>
            </a:extLst>
          </p:cNvPr>
          <p:cNvPicPr>
            <a:picLocks noChangeAspect="1"/>
          </p:cNvPicPr>
          <p:nvPr/>
        </p:nvPicPr>
        <p:blipFill>
          <a:blip r:embed="rId4"/>
          <a:stretch>
            <a:fillRect/>
          </a:stretch>
        </p:blipFill>
        <p:spPr>
          <a:xfrm>
            <a:off x="9079756" y="5803560"/>
            <a:ext cx="2828609" cy="977469"/>
          </a:xfrm>
          <a:prstGeom prst="rect">
            <a:avLst/>
          </a:prstGeom>
        </p:spPr>
      </p:pic>
    </p:spTree>
    <p:extLst>
      <p:ext uri="{BB962C8B-B14F-4D97-AF65-F5344CB8AC3E}">
        <p14:creationId xmlns:p14="http://schemas.microsoft.com/office/powerpoint/2010/main" val="221428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algn="ctr">
              <a:lnSpc>
                <a:spcPct val="90000"/>
              </a:lnSpc>
              <a:spcAft>
                <a:spcPts val="600"/>
              </a:spcAft>
              <a:buClr>
                <a:schemeClr val="dk1"/>
              </a:buClr>
              <a:buSzPts val="3600"/>
            </a:pPr>
            <a:r>
              <a:rPr lang="en-US" sz="2800" dirty="0">
                <a:solidFill>
                  <a:srgbClr val="434343"/>
                </a:solidFill>
                <a:latin typeface="Titillium Light"/>
                <a:ea typeface="Calibri"/>
                <a:cs typeface="Calibri"/>
                <a:sym typeface="Calibri"/>
              </a:rPr>
              <a:t>Colorado</a:t>
            </a:r>
          </a:p>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Affordability</a:t>
            </a: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lvl="2">
              <a:lnSpc>
                <a:spcPct val="90000"/>
              </a:lnSpc>
              <a:buClr>
                <a:schemeClr val="dk1"/>
              </a:buClr>
              <a:buSzPts val="3600"/>
            </a:pPr>
            <a:endParaRPr lang="en-US" sz="3600" dirty="0">
              <a:solidFill>
                <a:schemeClr val="dk1"/>
              </a:solidFill>
              <a:latin typeface="Calibri"/>
              <a:ea typeface="Calibri"/>
              <a:cs typeface="Calibri"/>
              <a:sym typeface="Calibri"/>
            </a:endParaRPr>
          </a:p>
          <a:p>
            <a:pPr marL="571500" marR="0" lvl="0" indent="-571500" algn="ctr" rtl="0">
              <a:lnSpc>
                <a:spcPct val="90000"/>
              </a:lnSpc>
              <a:spcBef>
                <a:spcPts val="0"/>
              </a:spcBef>
              <a:spcAft>
                <a:spcPts val="0"/>
              </a:spcAft>
              <a:buClr>
                <a:schemeClr val="dk1"/>
              </a:buClr>
              <a:buSzPts val="3600"/>
              <a:buFont typeface="Arial" panose="020B0604020202020204" pitchFamily="34" charset="0"/>
              <a:buChar char="•"/>
            </a:pPr>
            <a:endParaRPr lang="en-US" sz="3600" dirty="0">
              <a:solidFill>
                <a:schemeClr val="dk1"/>
              </a:solidFill>
              <a:latin typeface="Calibri"/>
              <a:ea typeface="Calibri"/>
              <a:cs typeface="Calibri"/>
              <a:sym typeface="Calibri"/>
            </a:endParaRPr>
          </a:p>
        </p:txBody>
      </p:sp>
      <p:sp>
        <p:nvSpPr>
          <p:cNvPr id="242" name="Shape 242"/>
          <p:cNvSpPr/>
          <p:nvPr/>
        </p:nvSpPr>
        <p:spPr>
          <a:xfrm>
            <a:off x="2228223" y="1464767"/>
            <a:ext cx="7289488" cy="4925100"/>
          </a:xfrm>
          <a:prstGeom prst="rect">
            <a:avLst/>
          </a:prstGeom>
          <a:noFill/>
          <a:ln>
            <a:noFill/>
          </a:ln>
        </p:spPr>
        <p:txBody>
          <a:bodyPr spcFirstLastPara="1" wrap="square" lIns="91425" tIns="45700" rIns="91425" bIns="45700" anchor="t" anchorCtr="0">
            <a:noAutofit/>
          </a:bodyPr>
          <a:lstStyle/>
          <a:p>
            <a:pPr marL="285750" lvl="0" indent="-285750" rtl="0">
              <a:spcBef>
                <a:spcPts val="1000"/>
              </a:spcBef>
              <a:spcAft>
                <a:spcPts val="0"/>
              </a:spcAft>
              <a:buFont typeface="Arial" panose="020B0604020202020204" pitchFamily="34" charset="0"/>
              <a:buChar char="•"/>
            </a:pPr>
            <a:endParaRPr sz="1600"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2510606" y="1419048"/>
            <a:ext cx="7170788" cy="45719"/>
          </a:xfrm>
          <a:prstGeom prst="rect">
            <a:avLst/>
          </a:prstGeom>
          <a:noFill/>
          <a:ln>
            <a:noFill/>
          </a:ln>
        </p:spPr>
      </p:pic>
      <p:sp>
        <p:nvSpPr>
          <p:cNvPr id="5" name="TextBox 4">
            <a:extLst>
              <a:ext uri="{FF2B5EF4-FFF2-40B4-BE49-F238E27FC236}">
                <a16:creationId xmlns:a16="http://schemas.microsoft.com/office/drawing/2014/main" id="{F278DE99-6E12-D5F6-33E5-CF9D06164123}"/>
              </a:ext>
            </a:extLst>
          </p:cNvPr>
          <p:cNvSpPr txBox="1"/>
          <p:nvPr/>
        </p:nvSpPr>
        <p:spPr>
          <a:xfrm>
            <a:off x="1547854" y="1675647"/>
            <a:ext cx="9096292" cy="4893647"/>
          </a:xfrm>
          <a:prstGeom prst="rect">
            <a:avLst/>
          </a:prstGeom>
          <a:noFill/>
        </p:spPr>
        <p:txBody>
          <a:bodyPr wrap="square" rtlCol="0">
            <a:spAutoFit/>
          </a:bodyPr>
          <a:lstStyle/>
          <a:p>
            <a:pPr>
              <a:spcAft>
                <a:spcPts val="600"/>
              </a:spcAft>
            </a:pPr>
            <a:r>
              <a:rPr lang="en-US" b="1" i="0" u="none" strike="noStrike" cap="none" dirty="0">
                <a:solidFill>
                  <a:schemeClr val="dk1"/>
                </a:solidFill>
                <a:latin typeface="+mj-lt"/>
                <a:ea typeface="Calibri"/>
                <a:cs typeface="Calibri"/>
                <a:sym typeface="Calibri"/>
              </a:rPr>
              <a:t>Opportunities and Benefits</a:t>
            </a:r>
            <a:endParaRPr lang="en-US" b="1" dirty="0">
              <a:latin typeface="+mj-lt"/>
            </a:endParaRPr>
          </a:p>
          <a:p>
            <a:pPr marL="342900" indent="-342900">
              <a:spcAft>
                <a:spcPts val="600"/>
              </a:spcAft>
              <a:buFont typeface="+mj-lt"/>
              <a:buAutoNum type="arabicPeriod"/>
            </a:pPr>
            <a:r>
              <a:rPr lang="en-US" dirty="0"/>
              <a:t>CCEs may be able to offer electricity at lower costs than the incumbent IOU.</a:t>
            </a:r>
          </a:p>
          <a:p>
            <a:pPr marL="342900" indent="-342900">
              <a:spcAft>
                <a:spcPts val="600"/>
              </a:spcAft>
              <a:buFont typeface="+mj-lt"/>
              <a:buAutoNum type="arabicPeriod"/>
            </a:pPr>
            <a:r>
              <a:rPr lang="en-US" dirty="0"/>
              <a:t>Competition between CCE authorities and IOUs could drive both entities to reduce costs.</a:t>
            </a:r>
          </a:p>
          <a:p>
            <a:pPr marL="342900" indent="-342900">
              <a:spcAft>
                <a:spcPts val="600"/>
              </a:spcAft>
              <a:buFont typeface="+mj-lt"/>
              <a:buAutoNum type="arabicPeriod"/>
            </a:pPr>
            <a:r>
              <a:rPr lang="en-US" dirty="0"/>
              <a:t>CCEs may be able to offer bill assistance programs that are more effective than similar programs offered by the IOUs. </a:t>
            </a:r>
          </a:p>
          <a:p>
            <a:pPr marL="342900" indent="-342900">
              <a:spcAft>
                <a:spcPts val="600"/>
              </a:spcAft>
              <a:buFont typeface="+mj-lt"/>
              <a:buAutoNum type="arabicPeriod"/>
            </a:pPr>
            <a:endParaRPr lang="en-US" dirty="0"/>
          </a:p>
          <a:p>
            <a:pPr>
              <a:spcAft>
                <a:spcPts val="600"/>
              </a:spcAft>
            </a:pPr>
            <a:r>
              <a:rPr lang="en-US" b="1" dirty="0"/>
              <a:t>Risks and Drawbacks</a:t>
            </a:r>
          </a:p>
          <a:p>
            <a:pPr marL="342900" indent="-342900">
              <a:spcAft>
                <a:spcPts val="600"/>
              </a:spcAft>
              <a:buFont typeface="+mj-lt"/>
              <a:buAutoNum type="arabicPeriod"/>
            </a:pPr>
            <a:r>
              <a:rPr lang="en-US" dirty="0"/>
              <a:t>Exit fees/transition fees</a:t>
            </a:r>
          </a:p>
          <a:p>
            <a:pPr marL="342900" indent="-342900">
              <a:spcAft>
                <a:spcPts val="600"/>
              </a:spcAft>
              <a:buFont typeface="+mj-lt"/>
              <a:buAutoNum type="arabicPeriod"/>
            </a:pPr>
            <a:r>
              <a:rPr lang="en-US" dirty="0"/>
              <a:t>CCEs may end up with higher electricity costs than the incumbent IOU</a:t>
            </a:r>
          </a:p>
          <a:p>
            <a:pPr marL="342900" indent="-342900">
              <a:spcAft>
                <a:spcPts val="600"/>
              </a:spcAft>
              <a:buFont typeface="+mj-lt"/>
              <a:buAutoNum type="arabicPeriod"/>
            </a:pPr>
            <a:r>
              <a:rPr lang="en-US" dirty="0"/>
              <a:t>CCEs could choose to opt all their customers, including low-income customers, into purchasing power that is more renewable, but also more expensive.</a:t>
            </a:r>
          </a:p>
          <a:p>
            <a:pPr marL="342900" indent="-342900">
              <a:spcAft>
                <a:spcPts val="600"/>
              </a:spcAft>
              <a:buFont typeface="+mj-lt"/>
              <a:buAutoNum type="arabicPeriod"/>
            </a:pPr>
            <a:r>
              <a:rPr lang="en-US" dirty="0"/>
              <a:t>If CCEs are enabled, the legislature or the Commission would need to establish clear regulations for how bill assistance programs will work, with attention to protecting customers with lower incomes.</a:t>
            </a:r>
          </a:p>
          <a:p>
            <a:pPr marL="342900" indent="-342900">
              <a:spcAft>
                <a:spcPts val="600"/>
              </a:spcAft>
              <a:buFont typeface="+mj-lt"/>
              <a:buAutoNum type="arabicPeriod"/>
            </a:pPr>
            <a:r>
              <a:rPr lang="en-US" dirty="0"/>
              <a:t>If CCEs are allowed to offer their own bill assistance programs, those programs may be less effective than the programs offered by the incumbent investor-owned utilities.</a:t>
            </a:r>
          </a:p>
          <a:p>
            <a:pPr marL="342900" indent="-342900">
              <a:spcAft>
                <a:spcPts val="600"/>
              </a:spcAft>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8" name="Picture 7">
            <a:extLst>
              <a:ext uri="{FF2B5EF4-FFF2-40B4-BE49-F238E27FC236}">
                <a16:creationId xmlns:a16="http://schemas.microsoft.com/office/drawing/2014/main" id="{3B838154-8E94-AFCA-FA1B-22EAFCD8DA26}"/>
              </a:ext>
            </a:extLst>
          </p:cNvPr>
          <p:cNvPicPr>
            <a:picLocks noChangeAspect="1"/>
          </p:cNvPicPr>
          <p:nvPr/>
        </p:nvPicPr>
        <p:blipFill>
          <a:blip r:embed="rId4"/>
          <a:stretch>
            <a:fillRect/>
          </a:stretch>
        </p:blipFill>
        <p:spPr>
          <a:xfrm>
            <a:off x="9310206" y="5830729"/>
            <a:ext cx="2537771" cy="876966"/>
          </a:xfrm>
          <a:prstGeom prst="rect">
            <a:avLst/>
          </a:prstGeom>
        </p:spPr>
      </p:pic>
      <p:sp>
        <p:nvSpPr>
          <p:cNvPr id="10" name="TextBox 9">
            <a:extLst>
              <a:ext uri="{FF2B5EF4-FFF2-40B4-BE49-F238E27FC236}">
                <a16:creationId xmlns:a16="http://schemas.microsoft.com/office/drawing/2014/main" id="{3CBED212-37F8-8ED0-86AF-EA9A6253A5DD}"/>
              </a:ext>
            </a:extLst>
          </p:cNvPr>
          <p:cNvSpPr txBox="1"/>
          <p:nvPr/>
        </p:nvSpPr>
        <p:spPr>
          <a:xfrm>
            <a:off x="1232452" y="6138407"/>
            <a:ext cx="7227736" cy="430887"/>
          </a:xfrm>
          <a:prstGeom prst="rect">
            <a:avLst/>
          </a:prstGeom>
          <a:noFill/>
        </p:spPr>
        <p:txBody>
          <a:bodyPr wrap="square" rtlCol="0">
            <a:spAutoFit/>
          </a:bodyPr>
          <a:lstStyle/>
          <a:p>
            <a:r>
              <a:rPr lang="en-US" sz="1100" dirty="0"/>
              <a:t>Source: Proceeding No. 221-0027E: In the Matter of the Commission’s Implementation of § 40-4-120, C.R.S., the Study of Community Choice in Wholesale Electric Supply</a:t>
            </a:r>
          </a:p>
        </p:txBody>
      </p:sp>
    </p:spTree>
    <p:extLst>
      <p:ext uri="{BB962C8B-B14F-4D97-AF65-F5344CB8AC3E}">
        <p14:creationId xmlns:p14="http://schemas.microsoft.com/office/powerpoint/2010/main" val="314308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algn="ctr">
              <a:lnSpc>
                <a:spcPct val="90000"/>
              </a:lnSpc>
              <a:spcAft>
                <a:spcPts val="600"/>
              </a:spcAft>
              <a:buClr>
                <a:schemeClr val="dk1"/>
              </a:buClr>
              <a:buSzPts val="3600"/>
            </a:pPr>
            <a:r>
              <a:rPr lang="en-US" sz="2800" dirty="0">
                <a:solidFill>
                  <a:srgbClr val="434343"/>
                </a:solidFill>
                <a:latin typeface="Titillium Light"/>
                <a:ea typeface="Calibri"/>
                <a:cs typeface="Calibri"/>
                <a:sym typeface="Calibri"/>
              </a:rPr>
              <a:t>Colorado</a:t>
            </a:r>
          </a:p>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Impact on Low-income Households</a:t>
            </a: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lvl="2">
              <a:lnSpc>
                <a:spcPct val="90000"/>
              </a:lnSpc>
              <a:buClr>
                <a:schemeClr val="dk1"/>
              </a:buClr>
              <a:buSzPts val="3600"/>
            </a:pPr>
            <a:endParaRPr lang="en-US" sz="3600" dirty="0">
              <a:solidFill>
                <a:schemeClr val="dk1"/>
              </a:solidFill>
              <a:latin typeface="Calibri"/>
              <a:ea typeface="Calibri"/>
              <a:cs typeface="Calibri"/>
              <a:sym typeface="Calibri"/>
            </a:endParaRPr>
          </a:p>
          <a:p>
            <a:pPr marL="571500" marR="0" lvl="0" indent="-571500" algn="ctr" rtl="0">
              <a:lnSpc>
                <a:spcPct val="90000"/>
              </a:lnSpc>
              <a:spcBef>
                <a:spcPts val="0"/>
              </a:spcBef>
              <a:spcAft>
                <a:spcPts val="0"/>
              </a:spcAft>
              <a:buClr>
                <a:schemeClr val="dk1"/>
              </a:buClr>
              <a:buSzPts val="3600"/>
              <a:buFont typeface="Arial" panose="020B0604020202020204" pitchFamily="34" charset="0"/>
              <a:buChar char="•"/>
            </a:pPr>
            <a:endParaRPr lang="en-US" sz="3600" dirty="0">
              <a:solidFill>
                <a:schemeClr val="dk1"/>
              </a:solidFill>
              <a:latin typeface="Calibri"/>
              <a:ea typeface="Calibri"/>
              <a:cs typeface="Calibri"/>
              <a:sym typeface="Calibri"/>
            </a:endParaRPr>
          </a:p>
        </p:txBody>
      </p:sp>
      <p:sp>
        <p:nvSpPr>
          <p:cNvPr id="242" name="Shape 242"/>
          <p:cNvSpPr/>
          <p:nvPr/>
        </p:nvSpPr>
        <p:spPr>
          <a:xfrm>
            <a:off x="2228223" y="1464767"/>
            <a:ext cx="7289488" cy="4925100"/>
          </a:xfrm>
          <a:prstGeom prst="rect">
            <a:avLst/>
          </a:prstGeom>
          <a:noFill/>
          <a:ln>
            <a:noFill/>
          </a:ln>
        </p:spPr>
        <p:txBody>
          <a:bodyPr spcFirstLastPara="1" wrap="square" lIns="91425" tIns="45700" rIns="91425" bIns="45700" anchor="t" anchorCtr="0">
            <a:noAutofit/>
          </a:bodyPr>
          <a:lstStyle/>
          <a:p>
            <a:pPr marL="285750" lvl="0" indent="-285750" rtl="0">
              <a:spcBef>
                <a:spcPts val="1000"/>
              </a:spcBef>
              <a:spcAft>
                <a:spcPts val="0"/>
              </a:spcAft>
              <a:buFont typeface="Arial" panose="020B0604020202020204" pitchFamily="34" charset="0"/>
              <a:buChar char="•"/>
            </a:pPr>
            <a:endParaRPr sz="1600"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2510606" y="1419048"/>
            <a:ext cx="7170788" cy="45719"/>
          </a:xfrm>
          <a:prstGeom prst="rect">
            <a:avLst/>
          </a:prstGeom>
          <a:noFill/>
          <a:ln>
            <a:noFill/>
          </a:ln>
        </p:spPr>
      </p:pic>
      <p:sp>
        <p:nvSpPr>
          <p:cNvPr id="5" name="TextBox 4">
            <a:extLst>
              <a:ext uri="{FF2B5EF4-FFF2-40B4-BE49-F238E27FC236}">
                <a16:creationId xmlns:a16="http://schemas.microsoft.com/office/drawing/2014/main" id="{F278DE99-6E12-D5F6-33E5-CF9D06164123}"/>
              </a:ext>
            </a:extLst>
          </p:cNvPr>
          <p:cNvSpPr txBox="1"/>
          <p:nvPr/>
        </p:nvSpPr>
        <p:spPr>
          <a:xfrm>
            <a:off x="1547854" y="1874519"/>
            <a:ext cx="9096292" cy="3477875"/>
          </a:xfrm>
          <a:prstGeom prst="rect">
            <a:avLst/>
          </a:prstGeom>
          <a:noFill/>
        </p:spPr>
        <p:txBody>
          <a:bodyPr wrap="square" rtlCol="0">
            <a:spAutoFit/>
          </a:bodyPr>
          <a:lstStyle/>
          <a:p>
            <a:pPr>
              <a:spcAft>
                <a:spcPts val="600"/>
              </a:spcAft>
            </a:pPr>
            <a:r>
              <a:rPr lang="en-US" sz="2000" b="1" i="0" u="none" strike="noStrike" cap="none" dirty="0">
                <a:solidFill>
                  <a:schemeClr val="dk1"/>
                </a:solidFill>
                <a:latin typeface="+mj-lt"/>
                <a:ea typeface="Calibri"/>
                <a:cs typeface="Calibri"/>
                <a:sym typeface="Calibri"/>
              </a:rPr>
              <a:t>Commission Findings</a:t>
            </a:r>
          </a:p>
          <a:p>
            <a:pPr marL="285750" indent="-285750">
              <a:spcAft>
                <a:spcPts val="600"/>
              </a:spcAft>
              <a:buFont typeface="Arial" panose="020B0604020202020204" pitchFamily="34" charset="0"/>
              <a:buChar char="•"/>
            </a:pPr>
            <a:r>
              <a:rPr lang="en-US" sz="1800" dirty="0"/>
              <a:t>“The Commission would need to retain </a:t>
            </a:r>
            <a:r>
              <a:rPr lang="en-US" sz="1800" b="1" dirty="0"/>
              <a:t>regulatory oversight </a:t>
            </a:r>
            <a:r>
              <a:rPr lang="en-US" sz="1800" dirty="0"/>
              <a:t>over the CCE authority formation and opt-out processes with respect to the impacts on customers with lower incomes and on bill assistance programs.”</a:t>
            </a:r>
          </a:p>
          <a:p>
            <a:pPr>
              <a:spcAft>
                <a:spcPts val="600"/>
              </a:spcAft>
            </a:pPr>
            <a:endParaRPr lang="en-US" sz="1800" dirty="0"/>
          </a:p>
          <a:p>
            <a:pPr marL="285750" indent="-285750">
              <a:spcAft>
                <a:spcPts val="600"/>
              </a:spcAft>
              <a:buFont typeface="Arial" panose="020B0604020202020204" pitchFamily="34" charset="0"/>
              <a:buChar char="•"/>
            </a:pPr>
            <a:r>
              <a:rPr lang="en-US" sz="1800" dirty="0"/>
              <a:t>“The Commission should initiate a proceeding to </a:t>
            </a:r>
            <a:r>
              <a:rPr lang="en-US" sz="1800" b="1" dirty="0"/>
              <a:t>develop clear guidance and rules </a:t>
            </a:r>
            <a:r>
              <a:rPr lang="en-US" sz="1800" dirty="0"/>
              <a:t>for how </a:t>
            </a:r>
            <a:r>
              <a:rPr lang="en-US" sz="1800" b="1" dirty="0"/>
              <a:t>energy assistance programs </a:t>
            </a:r>
            <a:r>
              <a:rPr lang="en-US" sz="1800" dirty="0"/>
              <a:t>should be funded and operated, including how revenues should be collected, and with a focus on ensuring that CCE enablement does not ultimately result in worse outcomes for customers with lower incomes.”</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7D629E4C-6E07-B8F8-C0A7-8D1327E2EBBA}"/>
              </a:ext>
            </a:extLst>
          </p:cNvPr>
          <p:cNvPicPr>
            <a:picLocks noChangeAspect="1"/>
          </p:cNvPicPr>
          <p:nvPr/>
        </p:nvPicPr>
        <p:blipFill>
          <a:blip r:embed="rId4"/>
          <a:stretch>
            <a:fillRect/>
          </a:stretch>
        </p:blipFill>
        <p:spPr>
          <a:xfrm>
            <a:off x="8978291" y="5545136"/>
            <a:ext cx="2630408" cy="908978"/>
          </a:xfrm>
          <a:prstGeom prst="rect">
            <a:avLst/>
          </a:prstGeom>
        </p:spPr>
      </p:pic>
      <p:sp>
        <p:nvSpPr>
          <p:cNvPr id="6" name="TextBox 5">
            <a:extLst>
              <a:ext uri="{FF2B5EF4-FFF2-40B4-BE49-F238E27FC236}">
                <a16:creationId xmlns:a16="http://schemas.microsoft.com/office/drawing/2014/main" id="{315BA0A6-2411-E47A-7DC5-961A1DDFE252}"/>
              </a:ext>
            </a:extLst>
          </p:cNvPr>
          <p:cNvSpPr txBox="1"/>
          <p:nvPr/>
        </p:nvSpPr>
        <p:spPr>
          <a:xfrm>
            <a:off x="1232452" y="6138407"/>
            <a:ext cx="7227736" cy="430887"/>
          </a:xfrm>
          <a:prstGeom prst="rect">
            <a:avLst/>
          </a:prstGeom>
          <a:noFill/>
        </p:spPr>
        <p:txBody>
          <a:bodyPr wrap="square" rtlCol="0">
            <a:spAutoFit/>
          </a:bodyPr>
          <a:lstStyle/>
          <a:p>
            <a:r>
              <a:rPr lang="en-US" sz="1100" dirty="0"/>
              <a:t>Source: Proceeding No. 221-0027E: In the Matter of the Commission’s Implementation of § 40-4-120, C.R.S., the Study of Community Choice in Wholesale Electric Supply</a:t>
            </a:r>
          </a:p>
        </p:txBody>
      </p:sp>
    </p:spTree>
    <p:extLst>
      <p:ext uri="{BB962C8B-B14F-4D97-AF65-F5344CB8AC3E}">
        <p14:creationId xmlns:p14="http://schemas.microsoft.com/office/powerpoint/2010/main" val="2851104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CCAs in New Mexico</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48710" y="1472718"/>
            <a:ext cx="4241579" cy="49251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0F765FB5-8A90-C40C-E7D0-410EF5571DFB}"/>
              </a:ext>
            </a:extLst>
          </p:cNvPr>
          <p:cNvSpPr txBox="1"/>
          <p:nvPr/>
        </p:nvSpPr>
        <p:spPr>
          <a:xfrm>
            <a:off x="1675408" y="1605120"/>
            <a:ext cx="8841183" cy="5863656"/>
          </a:xfrm>
          <a:prstGeom prst="rect">
            <a:avLst/>
          </a:prstGeom>
          <a:noFill/>
        </p:spPr>
        <p:txBody>
          <a:bodyPr wrap="square" rtlCol="0" anchor="ctr">
            <a:spAutoFit/>
          </a:bodyPr>
          <a:lstStyle/>
          <a:p>
            <a:pPr marL="285750" lvl="6" indent="-285750">
              <a:spcAft>
                <a:spcPts val="600"/>
              </a:spcAft>
              <a:buFont typeface="Arial" panose="020B0604020202020204" pitchFamily="34" charset="0"/>
              <a:buChar char="•"/>
            </a:pPr>
            <a:r>
              <a:rPr lang="en-US" sz="2000" dirty="0"/>
              <a:t>Local Choice Energy Act, SB-165 introduced in the current legislative session</a:t>
            </a:r>
          </a:p>
          <a:p>
            <a:pPr marL="628650" lvl="6" indent="-231775">
              <a:spcAft>
                <a:spcPts val="600"/>
              </a:spcAft>
              <a:buFont typeface="Arial" panose="020B0604020202020204" pitchFamily="34" charset="0"/>
              <a:buChar char="•"/>
            </a:pPr>
            <a:r>
              <a:rPr lang="en-US" sz="2000" dirty="0"/>
              <a:t>Bill would authorize city, county or Indigenous governments to purchase or generate renewable energy for sale to constituents, intending to expand the use of low-carbon forms of electricity in New Mexico.</a:t>
            </a:r>
          </a:p>
          <a:p>
            <a:pPr marL="628650" lvl="6" indent="-231775">
              <a:spcAft>
                <a:spcPts val="600"/>
              </a:spcAft>
              <a:buFont typeface="Arial" panose="020B0604020202020204" pitchFamily="34" charset="0"/>
              <a:buChar char="•"/>
            </a:pPr>
            <a:r>
              <a:rPr lang="en-US" sz="2000" dirty="0"/>
              <a:t>Local electricity customers will be allowed to opt out of the program, and the bill language specifically bars municipal governments from requiring they opt in.</a:t>
            </a:r>
          </a:p>
          <a:p>
            <a:pPr marL="285750" lvl="6" indent="-285750">
              <a:spcAft>
                <a:spcPts val="600"/>
              </a:spcAft>
              <a:buFont typeface="Arial" panose="020B0604020202020204" pitchFamily="34" charset="0"/>
              <a:buChar char="•"/>
            </a:pPr>
            <a:endParaRPr lang="en-US" sz="1600" dirty="0"/>
          </a:p>
          <a:p>
            <a:pPr marL="285750" lvl="6" indent="-285750">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lvl="6" indent="-285750">
              <a:lnSpc>
                <a:spcPct val="200000"/>
              </a:lnSpc>
              <a:spcAft>
                <a:spcPts val="600"/>
              </a:spcAft>
              <a:buFont typeface="Arial" panose="020B0604020202020204" pitchFamily="34" charset="0"/>
              <a:buChar char="•"/>
            </a:pPr>
            <a:endParaRPr lang="en-US" sz="1600" dirty="0"/>
          </a:p>
          <a:p>
            <a:pPr marL="285750" indent="-285750">
              <a:lnSpc>
                <a:spcPct val="200000"/>
              </a:lnSpc>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204F594A-64F3-9CDD-E2AD-667AF83CBECB}"/>
              </a:ext>
            </a:extLst>
          </p:cNvPr>
          <p:cNvPicPr>
            <a:picLocks noChangeAspect="1"/>
          </p:cNvPicPr>
          <p:nvPr/>
        </p:nvPicPr>
        <p:blipFill>
          <a:blip r:embed="rId4"/>
          <a:stretch>
            <a:fillRect/>
          </a:stretch>
        </p:blipFill>
        <p:spPr>
          <a:xfrm>
            <a:off x="8013496" y="4440583"/>
            <a:ext cx="3285307" cy="2151876"/>
          </a:xfrm>
          <a:prstGeom prst="rect">
            <a:avLst/>
          </a:prstGeom>
        </p:spPr>
      </p:pic>
    </p:spTree>
    <p:extLst>
      <p:ext uri="{BB962C8B-B14F-4D97-AF65-F5344CB8AC3E}">
        <p14:creationId xmlns:p14="http://schemas.microsoft.com/office/powerpoint/2010/main" val="73560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Shape 230"/>
          <p:cNvSpPr txBox="1"/>
          <p:nvPr/>
        </p:nvSpPr>
        <p:spPr>
          <a:xfrm>
            <a:off x="1790700" y="706501"/>
            <a:ext cx="8610600" cy="4954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Community Benefits of CCAs</a:t>
            </a:r>
            <a:r>
              <a:rPr lang="en-US" sz="3600" baseline="30000" dirty="0">
                <a:solidFill>
                  <a:srgbClr val="434343"/>
                </a:solidFill>
                <a:latin typeface="Titillium Light"/>
                <a:ea typeface="Calibri"/>
                <a:cs typeface="Calibri"/>
                <a:sym typeface="Calibri"/>
              </a:rPr>
              <a:t>1</a:t>
            </a:r>
            <a:endParaRPr sz="3600" baseline="30000" dirty="0">
              <a:solidFill>
                <a:srgbClr val="434343"/>
              </a:solidFill>
              <a:latin typeface="Titillium Light"/>
              <a:ea typeface="Calibri"/>
              <a:cs typeface="Calibri"/>
              <a:sym typeface="Calibri"/>
            </a:endParaRPr>
          </a:p>
        </p:txBody>
      </p:sp>
      <p:sp>
        <p:nvSpPr>
          <p:cNvPr id="231" name="Shape 231"/>
          <p:cNvSpPr/>
          <p:nvPr/>
        </p:nvSpPr>
        <p:spPr>
          <a:xfrm>
            <a:off x="3605213" y="1817575"/>
            <a:ext cx="5807100" cy="3696427"/>
          </a:xfrm>
          <a:prstGeom prst="rect">
            <a:avLst/>
          </a:prstGeom>
          <a:noFill/>
          <a:ln>
            <a:noFill/>
          </a:ln>
        </p:spPr>
        <p:txBody>
          <a:bodyPr spcFirstLastPara="1" wrap="square" lIns="91425" tIns="45700" rIns="91425" bIns="45700" anchor="t" anchorCtr="0">
            <a:noAutofit/>
          </a:bodyPr>
          <a:lstStyle/>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Alternative revenue streams to local government</a:t>
            </a:r>
            <a:endParaRPr dirty="0"/>
          </a:p>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Control over local energy rates and future</a:t>
            </a:r>
            <a:endParaRPr dirty="0"/>
          </a:p>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Cost savings to consumers</a:t>
            </a:r>
            <a:endParaRPr dirty="0"/>
          </a:p>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Encourage local job creation</a:t>
            </a:r>
            <a:endParaRPr dirty="0"/>
          </a:p>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Promote greater renewable energy use</a:t>
            </a:r>
            <a:endParaRPr dirty="0"/>
          </a:p>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A new, positive touchpoint with community</a:t>
            </a:r>
            <a:endParaRPr dirty="0"/>
          </a:p>
        </p:txBody>
      </p:sp>
      <p:pic>
        <p:nvPicPr>
          <p:cNvPr id="233" name="Shape 233"/>
          <p:cNvPicPr preferRelativeResize="0"/>
          <p:nvPr/>
        </p:nvPicPr>
        <p:blipFill>
          <a:blip r:embed="rId3">
            <a:alphaModFix/>
            <a:extLst>
              <a:ext uri="{BEBA8EAE-BF5A-486C-A8C5-ECC9F3942E4B}">
                <a14:imgProps xmlns:a14="http://schemas.microsoft.com/office/drawing/2010/main">
                  <a14:imgLayer r:embed="rId4">
                    <a14:imgEffect>
                      <a14:brightnessContrast contrast="-3000"/>
                    </a14:imgEffect>
                  </a14:imgLayer>
                </a14:imgProps>
              </a:ext>
            </a:extLst>
          </a:blip>
          <a:stretch>
            <a:fillRect/>
          </a:stretch>
        </p:blipFill>
        <p:spPr>
          <a:xfrm>
            <a:off x="3605213" y="1458636"/>
            <a:ext cx="4981575" cy="38100"/>
          </a:xfrm>
          <a:prstGeom prst="rect">
            <a:avLst/>
          </a:prstGeom>
          <a:noFill/>
          <a:ln>
            <a:noFill/>
          </a:ln>
        </p:spPr>
      </p:pic>
      <p:sp>
        <p:nvSpPr>
          <p:cNvPr id="234" name="Shape 234"/>
          <p:cNvSpPr txBox="1"/>
          <p:nvPr/>
        </p:nvSpPr>
        <p:spPr>
          <a:xfrm>
            <a:off x="946325" y="5870250"/>
            <a:ext cx="9680400" cy="58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dirty="0"/>
              <a:t>1. California Choice energy Authority website. https://californiachoiceenergyauthority.com/benefits-of-cca/</a:t>
            </a:r>
            <a:endParaRPr sz="1200" dirty="0"/>
          </a:p>
        </p:txBody>
      </p:sp>
      <p:sp>
        <p:nvSpPr>
          <p:cNvPr id="9" name="Shape 3827">
            <a:extLst>
              <a:ext uri="{FF2B5EF4-FFF2-40B4-BE49-F238E27FC236}">
                <a16:creationId xmlns:a16="http://schemas.microsoft.com/office/drawing/2014/main" id="{455B15FE-34CF-4D81-AA54-A7434E6EAAB9}"/>
              </a:ext>
            </a:extLst>
          </p:cNvPr>
          <p:cNvSpPr/>
          <p:nvPr/>
        </p:nvSpPr>
        <p:spPr>
          <a:xfrm>
            <a:off x="2971973" y="3252894"/>
            <a:ext cx="462172" cy="43174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Shape 3966">
            <a:extLst>
              <a:ext uri="{FF2B5EF4-FFF2-40B4-BE49-F238E27FC236}">
                <a16:creationId xmlns:a16="http://schemas.microsoft.com/office/drawing/2014/main" id="{107EBA08-C5B4-4F2F-80A0-4F6B1ECC941B}"/>
              </a:ext>
            </a:extLst>
          </p:cNvPr>
          <p:cNvSpPr/>
          <p:nvPr/>
        </p:nvSpPr>
        <p:spPr>
          <a:xfrm>
            <a:off x="2996036" y="4471764"/>
            <a:ext cx="462172" cy="43174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8"/>
                  <a:pt x="12544" y="14727"/>
                  <a:pt x="12273" y="14727"/>
                </a:cubicBezTo>
                <a:lnTo>
                  <a:pt x="9327" y="14727"/>
                </a:lnTo>
                <a:cubicBezTo>
                  <a:pt x="9056" y="14727"/>
                  <a:pt x="8836" y="14948"/>
                  <a:pt x="8836" y="15218"/>
                </a:cubicBezTo>
                <a:lnTo>
                  <a:pt x="8836" y="17673"/>
                </a:lnTo>
                <a:lnTo>
                  <a:pt x="7855" y="17673"/>
                </a:lnTo>
                <a:cubicBezTo>
                  <a:pt x="7584" y="17673"/>
                  <a:pt x="7364" y="17892"/>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1" y="18423"/>
                  <a:pt x="14236" y="18300"/>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Shape 3939">
            <a:extLst>
              <a:ext uri="{FF2B5EF4-FFF2-40B4-BE49-F238E27FC236}">
                <a16:creationId xmlns:a16="http://schemas.microsoft.com/office/drawing/2014/main" id="{829127E4-3843-4B15-95F8-FDF31CC6A31D}"/>
              </a:ext>
            </a:extLst>
          </p:cNvPr>
          <p:cNvSpPr/>
          <p:nvPr/>
        </p:nvSpPr>
        <p:spPr>
          <a:xfrm>
            <a:off x="2996036" y="2648113"/>
            <a:ext cx="430336" cy="431748"/>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Shape 3676">
            <a:extLst>
              <a:ext uri="{FF2B5EF4-FFF2-40B4-BE49-F238E27FC236}">
                <a16:creationId xmlns:a16="http://schemas.microsoft.com/office/drawing/2014/main" id="{6E716ECB-9AF1-4334-BBA7-5D3D82F34D4D}"/>
              </a:ext>
            </a:extLst>
          </p:cNvPr>
          <p:cNvSpPr/>
          <p:nvPr/>
        </p:nvSpPr>
        <p:spPr>
          <a:xfrm>
            <a:off x="2996036" y="3891150"/>
            <a:ext cx="462172" cy="375399"/>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8"/>
                  <a:pt x="15218" y="17820"/>
                </a:cubicBezTo>
                <a:cubicBezTo>
                  <a:pt x="15218" y="17523"/>
                  <a:pt x="14999" y="17280"/>
                  <a:pt x="14727" y="17280"/>
                </a:cubicBezTo>
                <a:lnTo>
                  <a:pt x="14727" y="7560"/>
                </a:lnTo>
                <a:lnTo>
                  <a:pt x="16691" y="7560"/>
                </a:lnTo>
                <a:cubicBezTo>
                  <a:pt x="16691" y="7560"/>
                  <a:pt x="16691" y="20520"/>
                  <a:pt x="16691" y="20520"/>
                </a:cubicBezTo>
                <a:close/>
                <a:moveTo>
                  <a:pt x="13745" y="17280"/>
                </a:moveTo>
                <a:cubicBezTo>
                  <a:pt x="13474" y="17280"/>
                  <a:pt x="13255" y="17523"/>
                  <a:pt x="13255" y="17820"/>
                </a:cubicBezTo>
                <a:cubicBezTo>
                  <a:pt x="13255" y="18118"/>
                  <a:pt x="13474" y="18360"/>
                  <a:pt x="13745" y="18360"/>
                </a:cubicBezTo>
                <a:lnTo>
                  <a:pt x="13745" y="20520"/>
                </a:lnTo>
                <a:lnTo>
                  <a:pt x="3927" y="20520"/>
                </a:lnTo>
                <a:lnTo>
                  <a:pt x="3927" y="18360"/>
                </a:lnTo>
                <a:cubicBezTo>
                  <a:pt x="4199" y="18360"/>
                  <a:pt x="4418" y="18118"/>
                  <a:pt x="4418" y="17820"/>
                </a:cubicBezTo>
                <a:cubicBezTo>
                  <a:pt x="4418" y="17523"/>
                  <a:pt x="4199" y="17280"/>
                  <a:pt x="3927" y="17280"/>
                </a:cubicBezTo>
                <a:lnTo>
                  <a:pt x="3927" y="7560"/>
                </a:lnTo>
                <a:lnTo>
                  <a:pt x="13745" y="7560"/>
                </a:lnTo>
                <a:cubicBezTo>
                  <a:pt x="13745" y="7560"/>
                  <a:pt x="13745" y="17280"/>
                  <a:pt x="13745" y="17280"/>
                </a:cubicBezTo>
                <a:close/>
                <a:moveTo>
                  <a:pt x="2945" y="17280"/>
                </a:moveTo>
                <a:cubicBezTo>
                  <a:pt x="2674" y="17280"/>
                  <a:pt x="2455" y="17523"/>
                  <a:pt x="2455" y="17820"/>
                </a:cubicBezTo>
                <a:cubicBezTo>
                  <a:pt x="2455" y="18118"/>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8"/>
                  <a:pt x="4147" y="5400"/>
                  <a:pt x="4418" y="5400"/>
                </a:cubicBezTo>
                <a:cubicBezTo>
                  <a:pt x="4690" y="5400"/>
                  <a:pt x="4909" y="5158"/>
                  <a:pt x="4909" y="4860"/>
                </a:cubicBezTo>
                <a:lnTo>
                  <a:pt x="4909" y="3240"/>
                </a:lnTo>
                <a:lnTo>
                  <a:pt x="20618" y="3240"/>
                </a:lnTo>
                <a:lnTo>
                  <a:pt x="20618" y="16201"/>
                </a:lnTo>
                <a:lnTo>
                  <a:pt x="19145" y="16201"/>
                </a:lnTo>
                <a:cubicBezTo>
                  <a:pt x="18874" y="16201"/>
                  <a:pt x="18655" y="16443"/>
                  <a:pt x="18655" y="16740"/>
                </a:cubicBezTo>
                <a:cubicBezTo>
                  <a:pt x="18655" y="17038"/>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8"/>
                  <a:pt x="6873" y="11341"/>
                </a:cubicBezTo>
                <a:cubicBezTo>
                  <a:pt x="6873" y="11043"/>
                  <a:pt x="6653" y="10800"/>
                  <a:pt x="6382" y="10800"/>
                </a:cubicBezTo>
                <a:lnTo>
                  <a:pt x="5400" y="10800"/>
                </a:lnTo>
                <a:cubicBezTo>
                  <a:pt x="5129" y="10800"/>
                  <a:pt x="4909" y="11043"/>
                  <a:pt x="4909" y="11341"/>
                </a:cubicBezTo>
                <a:cubicBezTo>
                  <a:pt x="4909" y="11638"/>
                  <a:pt x="5129" y="11881"/>
                  <a:pt x="5400" y="11881"/>
                </a:cubicBezTo>
                <a:moveTo>
                  <a:pt x="5400" y="9720"/>
                </a:moveTo>
                <a:lnTo>
                  <a:pt x="8345" y="9720"/>
                </a:lnTo>
                <a:cubicBezTo>
                  <a:pt x="8617" y="9720"/>
                  <a:pt x="8836" y="9478"/>
                  <a:pt x="8836" y="9181"/>
                </a:cubicBezTo>
                <a:cubicBezTo>
                  <a:pt x="8836" y="8883"/>
                  <a:pt x="8617" y="8640"/>
                  <a:pt x="8345" y="8640"/>
                </a:cubicBezTo>
                <a:lnTo>
                  <a:pt x="5400" y="8640"/>
                </a:lnTo>
                <a:cubicBezTo>
                  <a:pt x="5129" y="8640"/>
                  <a:pt x="4909" y="8883"/>
                  <a:pt x="4909" y="9181"/>
                </a:cubicBezTo>
                <a:cubicBezTo>
                  <a:pt x="4909" y="9478"/>
                  <a:pt x="5129" y="9720"/>
                  <a:pt x="5400" y="9720"/>
                </a:cubicBezTo>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Shape 3779">
            <a:extLst>
              <a:ext uri="{FF2B5EF4-FFF2-40B4-BE49-F238E27FC236}">
                <a16:creationId xmlns:a16="http://schemas.microsoft.com/office/drawing/2014/main" id="{DC050E95-3CB7-4EE5-82CD-9C8A9AE46A42}"/>
              </a:ext>
            </a:extLst>
          </p:cNvPr>
          <p:cNvSpPr/>
          <p:nvPr/>
        </p:nvSpPr>
        <p:spPr>
          <a:xfrm>
            <a:off x="3010127" y="5099883"/>
            <a:ext cx="521516" cy="475618"/>
          </a:xfrm>
          <a:custGeom>
            <a:avLst/>
            <a:gdLst/>
            <a:ahLst/>
            <a:cxnLst>
              <a:cxn ang="0">
                <a:pos x="wd2" y="hd2"/>
              </a:cxn>
              <a:cxn ang="5400000">
                <a:pos x="wd2" y="hd2"/>
              </a:cxn>
              <a:cxn ang="10800000">
                <a:pos x="wd2" y="hd2"/>
              </a:cxn>
              <a:cxn ang="16200000">
                <a:pos x="wd2" y="hd2"/>
              </a:cxn>
            </a:cxnLst>
            <a:rect l="0" t="0" r="r" b="b"/>
            <a:pathLst>
              <a:path w="21530" h="21600" extrusionOk="0">
                <a:moveTo>
                  <a:pt x="6365" y="15409"/>
                </a:moveTo>
                <a:cubicBezTo>
                  <a:pt x="5782" y="14888"/>
                  <a:pt x="4858" y="14006"/>
                  <a:pt x="3935" y="12896"/>
                </a:cubicBezTo>
                <a:cubicBezTo>
                  <a:pt x="2587" y="11273"/>
                  <a:pt x="979" y="8836"/>
                  <a:pt x="979" y="6431"/>
                </a:cubicBezTo>
                <a:cubicBezTo>
                  <a:pt x="979" y="3427"/>
                  <a:pt x="3396" y="982"/>
                  <a:pt x="6366" y="982"/>
                </a:cubicBezTo>
                <a:cubicBezTo>
                  <a:pt x="9336" y="982"/>
                  <a:pt x="11752" y="3427"/>
                  <a:pt x="11752" y="6431"/>
                </a:cubicBezTo>
                <a:cubicBezTo>
                  <a:pt x="11752" y="10209"/>
                  <a:pt x="7888" y="14044"/>
                  <a:pt x="6365" y="15409"/>
                </a:cubicBezTo>
                <a:moveTo>
                  <a:pt x="6366" y="0"/>
                </a:moveTo>
                <a:cubicBezTo>
                  <a:pt x="2850" y="0"/>
                  <a:pt x="0" y="2879"/>
                  <a:pt x="0" y="6431"/>
                </a:cubicBezTo>
                <a:cubicBezTo>
                  <a:pt x="0" y="11655"/>
                  <a:pt x="6366" y="16701"/>
                  <a:pt x="6366" y="16701"/>
                </a:cubicBezTo>
                <a:cubicBezTo>
                  <a:pt x="6366" y="16701"/>
                  <a:pt x="12732" y="11655"/>
                  <a:pt x="12732" y="6431"/>
                </a:cubicBezTo>
                <a:cubicBezTo>
                  <a:pt x="12732" y="2879"/>
                  <a:pt x="9882" y="0"/>
                  <a:pt x="6366" y="0"/>
                </a:cubicBezTo>
                <a:moveTo>
                  <a:pt x="17357" y="19604"/>
                </a:moveTo>
                <a:cubicBezTo>
                  <a:pt x="17127" y="19764"/>
                  <a:pt x="16856" y="19909"/>
                  <a:pt x="16554" y="20033"/>
                </a:cubicBezTo>
                <a:cubicBezTo>
                  <a:pt x="16303" y="20137"/>
                  <a:pt x="16184" y="20424"/>
                  <a:pt x="16287" y="20675"/>
                </a:cubicBezTo>
                <a:cubicBezTo>
                  <a:pt x="16365" y="20865"/>
                  <a:pt x="16548" y="20979"/>
                  <a:pt x="16740" y="20979"/>
                </a:cubicBezTo>
                <a:cubicBezTo>
                  <a:pt x="16802" y="20979"/>
                  <a:pt x="16866" y="20968"/>
                  <a:pt x="16926" y="20943"/>
                </a:cubicBezTo>
                <a:cubicBezTo>
                  <a:pt x="17294" y="20790"/>
                  <a:pt x="17627" y="20611"/>
                  <a:pt x="17915" y="20411"/>
                </a:cubicBezTo>
                <a:cubicBezTo>
                  <a:pt x="18137" y="20256"/>
                  <a:pt x="18192" y="19950"/>
                  <a:pt x="18039" y="19727"/>
                </a:cubicBezTo>
                <a:cubicBezTo>
                  <a:pt x="17884" y="19505"/>
                  <a:pt x="17578" y="19449"/>
                  <a:pt x="17357" y="19604"/>
                </a:cubicBezTo>
                <a:moveTo>
                  <a:pt x="16249" y="13042"/>
                </a:moveTo>
                <a:cubicBezTo>
                  <a:pt x="16108" y="12790"/>
                  <a:pt x="16023" y="12529"/>
                  <a:pt x="15995" y="12265"/>
                </a:cubicBezTo>
                <a:cubicBezTo>
                  <a:pt x="15966" y="11996"/>
                  <a:pt x="15731" y="11801"/>
                  <a:pt x="15456" y="11830"/>
                </a:cubicBezTo>
                <a:cubicBezTo>
                  <a:pt x="15187" y="11859"/>
                  <a:pt x="14992" y="12100"/>
                  <a:pt x="15021" y="12371"/>
                </a:cubicBezTo>
                <a:cubicBezTo>
                  <a:pt x="15064" y="12767"/>
                  <a:pt x="15189" y="13155"/>
                  <a:pt x="15395" y="13522"/>
                </a:cubicBezTo>
                <a:cubicBezTo>
                  <a:pt x="15484" y="13682"/>
                  <a:pt x="15651" y="13774"/>
                  <a:pt x="15822" y="13774"/>
                </a:cubicBezTo>
                <a:cubicBezTo>
                  <a:pt x="15904" y="13774"/>
                  <a:pt x="15985" y="13753"/>
                  <a:pt x="16061" y="13710"/>
                </a:cubicBezTo>
                <a:cubicBezTo>
                  <a:pt x="16297" y="13578"/>
                  <a:pt x="16381" y="13279"/>
                  <a:pt x="16249" y="13042"/>
                </a:cubicBezTo>
                <a:moveTo>
                  <a:pt x="18249" y="15254"/>
                </a:moveTo>
                <a:cubicBezTo>
                  <a:pt x="18041" y="14981"/>
                  <a:pt x="17802" y="14708"/>
                  <a:pt x="17538" y="14439"/>
                </a:cubicBezTo>
                <a:cubicBezTo>
                  <a:pt x="17349" y="14246"/>
                  <a:pt x="17038" y="14244"/>
                  <a:pt x="16845" y="14434"/>
                </a:cubicBezTo>
                <a:cubicBezTo>
                  <a:pt x="16653" y="14624"/>
                  <a:pt x="16651" y="14935"/>
                  <a:pt x="16841" y="15129"/>
                </a:cubicBezTo>
                <a:cubicBezTo>
                  <a:pt x="17076" y="15368"/>
                  <a:pt x="17289" y="15612"/>
                  <a:pt x="17471" y="15851"/>
                </a:cubicBezTo>
                <a:cubicBezTo>
                  <a:pt x="17567" y="15977"/>
                  <a:pt x="17713" y="16043"/>
                  <a:pt x="17860" y="16043"/>
                </a:cubicBezTo>
                <a:cubicBezTo>
                  <a:pt x="17964" y="16043"/>
                  <a:pt x="18068" y="16011"/>
                  <a:pt x="18157" y="15943"/>
                </a:cubicBezTo>
                <a:cubicBezTo>
                  <a:pt x="18372" y="15777"/>
                  <a:pt x="18413" y="15469"/>
                  <a:pt x="18249" y="15254"/>
                </a:cubicBezTo>
                <a:moveTo>
                  <a:pt x="21476" y="5929"/>
                </a:moveTo>
                <a:cubicBezTo>
                  <a:pt x="21352" y="5687"/>
                  <a:pt x="21056" y="5592"/>
                  <a:pt x="20817" y="5717"/>
                </a:cubicBezTo>
                <a:cubicBezTo>
                  <a:pt x="20817" y="5717"/>
                  <a:pt x="20649" y="5803"/>
                  <a:pt x="20371" y="5962"/>
                </a:cubicBezTo>
                <a:cubicBezTo>
                  <a:pt x="20136" y="6097"/>
                  <a:pt x="20054" y="6396"/>
                  <a:pt x="20188" y="6632"/>
                </a:cubicBezTo>
                <a:cubicBezTo>
                  <a:pt x="20278" y="6791"/>
                  <a:pt x="20444" y="6880"/>
                  <a:pt x="20614" y="6880"/>
                </a:cubicBezTo>
                <a:cubicBezTo>
                  <a:pt x="20696" y="6880"/>
                  <a:pt x="20779" y="6859"/>
                  <a:pt x="20856" y="6815"/>
                </a:cubicBezTo>
                <a:cubicBezTo>
                  <a:pt x="21107" y="6672"/>
                  <a:pt x="21260" y="6593"/>
                  <a:pt x="21265" y="6590"/>
                </a:cubicBezTo>
                <a:cubicBezTo>
                  <a:pt x="21505" y="6466"/>
                  <a:pt x="21600" y="6170"/>
                  <a:pt x="21476" y="5929"/>
                </a:cubicBezTo>
                <a:moveTo>
                  <a:pt x="18659" y="16886"/>
                </a:moveTo>
                <a:cubicBezTo>
                  <a:pt x="18395" y="16941"/>
                  <a:pt x="18224" y="17201"/>
                  <a:pt x="18279" y="17467"/>
                </a:cubicBezTo>
                <a:cubicBezTo>
                  <a:pt x="18312" y="17625"/>
                  <a:pt x="18329" y="17782"/>
                  <a:pt x="18329" y="17929"/>
                </a:cubicBezTo>
                <a:cubicBezTo>
                  <a:pt x="18329" y="18050"/>
                  <a:pt x="18318" y="18171"/>
                  <a:pt x="18296" y="18287"/>
                </a:cubicBezTo>
                <a:cubicBezTo>
                  <a:pt x="18244" y="18554"/>
                  <a:pt x="18417" y="18811"/>
                  <a:pt x="18683" y="18862"/>
                </a:cubicBezTo>
                <a:cubicBezTo>
                  <a:pt x="18715" y="18869"/>
                  <a:pt x="18746" y="18872"/>
                  <a:pt x="18777" y="18872"/>
                </a:cubicBezTo>
                <a:cubicBezTo>
                  <a:pt x="19007" y="18872"/>
                  <a:pt x="19212" y="18708"/>
                  <a:pt x="19257" y="18473"/>
                </a:cubicBezTo>
                <a:cubicBezTo>
                  <a:pt x="19291" y="18296"/>
                  <a:pt x="19308" y="18114"/>
                  <a:pt x="19308" y="17929"/>
                </a:cubicBezTo>
                <a:cubicBezTo>
                  <a:pt x="19308" y="17715"/>
                  <a:pt x="19285" y="17492"/>
                  <a:pt x="19239" y="17268"/>
                </a:cubicBezTo>
                <a:cubicBezTo>
                  <a:pt x="19183" y="17001"/>
                  <a:pt x="18922" y="16832"/>
                  <a:pt x="18659" y="16886"/>
                </a:cubicBezTo>
                <a:moveTo>
                  <a:pt x="18590" y="7107"/>
                </a:moveTo>
                <a:cubicBezTo>
                  <a:pt x="18317" y="7304"/>
                  <a:pt x="18035" y="7518"/>
                  <a:pt x="17756" y="7745"/>
                </a:cubicBezTo>
                <a:cubicBezTo>
                  <a:pt x="17546" y="7917"/>
                  <a:pt x="17515" y="8227"/>
                  <a:pt x="17685" y="8437"/>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7"/>
                </a:cubicBezTo>
                <a:moveTo>
                  <a:pt x="14704" y="20512"/>
                </a:moveTo>
                <a:cubicBezTo>
                  <a:pt x="14393" y="20556"/>
                  <a:pt x="14064" y="20590"/>
                  <a:pt x="13729" y="20612"/>
                </a:cubicBezTo>
                <a:cubicBezTo>
                  <a:pt x="13459" y="20629"/>
                  <a:pt x="13254" y="20863"/>
                  <a:pt x="13272" y="21134"/>
                </a:cubicBezTo>
                <a:cubicBezTo>
                  <a:pt x="13289" y="21394"/>
                  <a:pt x="13504" y="21593"/>
                  <a:pt x="13760" y="21593"/>
                </a:cubicBezTo>
                <a:cubicBezTo>
                  <a:pt x="13770" y="21593"/>
                  <a:pt x="13781" y="21592"/>
                  <a:pt x="13792" y="21592"/>
                </a:cubicBezTo>
                <a:cubicBezTo>
                  <a:pt x="14152" y="21568"/>
                  <a:pt x="14506" y="21533"/>
                  <a:pt x="14842" y="21485"/>
                </a:cubicBezTo>
                <a:cubicBezTo>
                  <a:pt x="15110" y="21447"/>
                  <a:pt x="15295" y="21198"/>
                  <a:pt x="15258" y="20929"/>
                </a:cubicBezTo>
                <a:cubicBezTo>
                  <a:pt x="15220" y="20661"/>
                  <a:pt x="14973" y="20472"/>
                  <a:pt x="14704" y="20512"/>
                </a:cubicBezTo>
                <a:moveTo>
                  <a:pt x="8893" y="20109"/>
                </a:moveTo>
                <a:cubicBezTo>
                  <a:pt x="8581" y="19998"/>
                  <a:pt x="8298" y="19866"/>
                  <a:pt x="8052" y="19722"/>
                </a:cubicBezTo>
                <a:cubicBezTo>
                  <a:pt x="7818" y="19582"/>
                  <a:pt x="7519" y="19663"/>
                  <a:pt x="7382" y="19896"/>
                </a:cubicBezTo>
                <a:cubicBezTo>
                  <a:pt x="7244" y="20130"/>
                  <a:pt x="7323" y="20432"/>
                  <a:pt x="7556" y="20569"/>
                </a:cubicBezTo>
                <a:cubicBezTo>
                  <a:pt x="7855" y="20744"/>
                  <a:pt x="8194" y="20901"/>
                  <a:pt x="8562" y="21034"/>
                </a:cubicBezTo>
                <a:cubicBezTo>
                  <a:pt x="8617" y="21053"/>
                  <a:pt x="8672" y="21063"/>
                  <a:pt x="8728" y="21063"/>
                </a:cubicBezTo>
                <a:cubicBezTo>
                  <a:pt x="8929" y="21063"/>
                  <a:pt x="9116" y="20938"/>
                  <a:pt x="9189" y="20738"/>
                </a:cubicBezTo>
                <a:cubicBezTo>
                  <a:pt x="9280" y="20482"/>
                  <a:pt x="9148" y="20200"/>
                  <a:pt x="8893" y="20109"/>
                </a:cubicBezTo>
                <a:moveTo>
                  <a:pt x="11750" y="20618"/>
                </a:moveTo>
                <a:cubicBezTo>
                  <a:pt x="11411" y="20600"/>
                  <a:pt x="11082" y="20572"/>
                  <a:pt x="10771" y="20533"/>
                </a:cubicBezTo>
                <a:cubicBezTo>
                  <a:pt x="10502" y="20493"/>
                  <a:pt x="10258" y="20690"/>
                  <a:pt x="10224" y="20959"/>
                </a:cubicBezTo>
                <a:cubicBezTo>
                  <a:pt x="10191" y="21229"/>
                  <a:pt x="10382" y="21474"/>
                  <a:pt x="10650" y="21508"/>
                </a:cubicBezTo>
                <a:cubicBezTo>
                  <a:pt x="10984" y="21549"/>
                  <a:pt x="11337" y="21581"/>
                  <a:pt x="11699" y="21600"/>
                </a:cubicBezTo>
                <a:cubicBezTo>
                  <a:pt x="11708" y="21600"/>
                  <a:pt x="11716" y="21600"/>
                  <a:pt x="11725" y="21600"/>
                </a:cubicBezTo>
                <a:cubicBezTo>
                  <a:pt x="11983" y="21600"/>
                  <a:pt x="12200" y="21397"/>
                  <a:pt x="12214" y="21135"/>
                </a:cubicBezTo>
                <a:cubicBezTo>
                  <a:pt x="12228" y="20863"/>
                  <a:pt x="12021" y="20632"/>
                  <a:pt x="11750" y="20618"/>
                </a:cubicBezTo>
                <a:moveTo>
                  <a:pt x="6840" y="18180"/>
                </a:moveTo>
                <a:cubicBezTo>
                  <a:pt x="6836" y="17912"/>
                  <a:pt x="6619" y="17696"/>
                  <a:pt x="6351" y="17696"/>
                </a:cubicBezTo>
                <a:cubicBezTo>
                  <a:pt x="6080" y="17696"/>
                  <a:pt x="5861" y="17916"/>
                  <a:pt x="5861" y="18188"/>
                </a:cubicBezTo>
                <a:cubicBezTo>
                  <a:pt x="5861" y="18235"/>
                  <a:pt x="5867" y="18484"/>
                  <a:pt x="5997" y="18834"/>
                </a:cubicBezTo>
                <a:cubicBezTo>
                  <a:pt x="6070" y="19033"/>
                  <a:pt x="6256" y="19156"/>
                  <a:pt x="6456" y="19156"/>
                </a:cubicBezTo>
                <a:cubicBezTo>
                  <a:pt x="6512" y="19156"/>
                  <a:pt x="6570" y="19145"/>
                  <a:pt x="6626" y="19124"/>
                </a:cubicBezTo>
                <a:cubicBezTo>
                  <a:pt x="6879" y="19030"/>
                  <a:pt x="7009" y="18748"/>
                  <a:pt x="6915" y="18493"/>
                </a:cubicBezTo>
                <a:cubicBezTo>
                  <a:pt x="6848"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6" y="9169"/>
                </a:cubicBezTo>
                <a:cubicBezTo>
                  <a:pt x="16709" y="8994"/>
                  <a:pt x="16400" y="9022"/>
                  <a:pt x="16227" y="9230"/>
                </a:cubicBezTo>
                <a:cubicBezTo>
                  <a:pt x="15976" y="9529"/>
                  <a:pt x="15760" y="9832"/>
                  <a:pt x="15587" y="10125"/>
                </a:cubicBezTo>
                <a:cubicBezTo>
                  <a:pt x="15450" y="10359"/>
                  <a:pt x="15527" y="10659"/>
                  <a:pt x="15760" y="10798"/>
                </a:cubicBezTo>
                <a:moveTo>
                  <a:pt x="6366" y="8841"/>
                </a:moveTo>
                <a:cubicBezTo>
                  <a:pt x="5014" y="8841"/>
                  <a:pt x="3917" y="7741"/>
                  <a:pt x="3917" y="6385"/>
                </a:cubicBezTo>
                <a:cubicBezTo>
                  <a:pt x="3917" y="5027"/>
                  <a:pt x="5014" y="3927"/>
                  <a:pt x="6366" y="3927"/>
                </a:cubicBezTo>
                <a:cubicBezTo>
                  <a:pt x="7719" y="3927"/>
                  <a:pt x="8814" y="5027"/>
                  <a:pt x="8814" y="6385"/>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Shape 3834">
            <a:extLst>
              <a:ext uri="{FF2B5EF4-FFF2-40B4-BE49-F238E27FC236}">
                <a16:creationId xmlns:a16="http://schemas.microsoft.com/office/drawing/2014/main" id="{3D2A67D0-78A0-481E-A4E0-BED5953DB583}"/>
              </a:ext>
            </a:extLst>
          </p:cNvPr>
          <p:cNvSpPr/>
          <p:nvPr/>
        </p:nvSpPr>
        <p:spPr>
          <a:xfrm>
            <a:off x="2914389" y="2042911"/>
            <a:ext cx="543819" cy="42415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txBox="1"/>
          <p:nvPr/>
        </p:nvSpPr>
        <p:spPr>
          <a:xfrm>
            <a:off x="1416000" y="402000"/>
            <a:ext cx="93600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CCEs in Maryland</a:t>
            </a:r>
            <a:endParaRPr sz="3600" dirty="0">
              <a:solidFill>
                <a:srgbClr val="434343"/>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Titillium Light"/>
              <a:ea typeface="Calibri"/>
              <a:cs typeface="Calibri"/>
              <a:sym typeface="Calibri"/>
            </a:endParaRPr>
          </a:p>
          <a:p>
            <a:pPr marL="0" marR="0" lvl="0" indent="0" algn="ctr" rtl="0">
              <a:lnSpc>
                <a:spcPct val="90000"/>
              </a:lnSpc>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42" name="Shape 242"/>
          <p:cNvSpPr/>
          <p:nvPr/>
        </p:nvSpPr>
        <p:spPr>
          <a:xfrm>
            <a:off x="2156661" y="1448865"/>
            <a:ext cx="4241579" cy="4925100"/>
          </a:xfrm>
          <a:prstGeom prst="rect">
            <a:avLst/>
          </a:prstGeom>
          <a:noFill/>
          <a:ln>
            <a:noFill/>
          </a:ln>
        </p:spPr>
        <p:txBody>
          <a:bodyPr spcFirstLastPara="1" wrap="square" lIns="91425" tIns="45700" rIns="91425" bIns="45700" anchor="t" anchorCtr="0">
            <a:noAutofit/>
          </a:bodyPr>
          <a:lstStyle/>
          <a:p>
            <a:pPr marL="285750" lvl="0" indent="-285750" rtl="0">
              <a:spcBef>
                <a:spcPts val="1000"/>
              </a:spcBef>
              <a:spcAft>
                <a:spcPts val="0"/>
              </a:spcAft>
              <a:buFont typeface="Arial" panose="020B0604020202020204" pitchFamily="34" charset="0"/>
              <a:buChar char="•"/>
            </a:pPr>
            <a:endParaRPr sz="1600"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endParaRPr sz="1600" dirty="0">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3605200" y="1081324"/>
            <a:ext cx="4981575" cy="38100"/>
          </a:xfrm>
          <a:prstGeom prst="rect">
            <a:avLst/>
          </a:prstGeom>
          <a:noFill/>
          <a:ln>
            <a:noFill/>
          </a:ln>
        </p:spPr>
      </p:pic>
      <p:sp>
        <p:nvSpPr>
          <p:cNvPr id="2" name="TextBox 1">
            <a:extLst>
              <a:ext uri="{FF2B5EF4-FFF2-40B4-BE49-F238E27FC236}">
                <a16:creationId xmlns:a16="http://schemas.microsoft.com/office/drawing/2014/main" id="{0D66034A-E658-CDEE-FBD9-98FB593B0E81}"/>
              </a:ext>
            </a:extLst>
          </p:cNvPr>
          <p:cNvSpPr txBox="1"/>
          <p:nvPr/>
        </p:nvSpPr>
        <p:spPr>
          <a:xfrm>
            <a:off x="1675408" y="1756212"/>
            <a:ext cx="8841183" cy="3878498"/>
          </a:xfrm>
          <a:prstGeom prst="rect">
            <a:avLst/>
          </a:prstGeom>
          <a:noFill/>
        </p:spPr>
        <p:txBody>
          <a:bodyPr wrap="square" rtlCol="0" anchor="ctr">
            <a:spAutoFit/>
          </a:bodyPr>
          <a:lstStyle/>
          <a:p>
            <a:pPr marL="285750" lvl="2" indent="-285750">
              <a:lnSpc>
                <a:spcPct val="150000"/>
              </a:lnSpc>
              <a:spcAft>
                <a:spcPts val="600"/>
              </a:spcAft>
              <a:buFont typeface="Arial" panose="020B0604020202020204" pitchFamily="34" charset="0"/>
              <a:buChar char="•"/>
            </a:pPr>
            <a:r>
              <a:rPr lang="en-US" sz="1800" dirty="0"/>
              <a:t>In 2021 Maryland passed House Bill 768, which allowed a Community Choice Energy (CCE) pilot program in Montgomery County  </a:t>
            </a:r>
          </a:p>
          <a:p>
            <a:pPr marL="285750" lvl="2" indent="-285750">
              <a:lnSpc>
                <a:spcPct val="150000"/>
              </a:lnSpc>
              <a:spcAft>
                <a:spcPts val="600"/>
              </a:spcAft>
              <a:buFont typeface="Arial" panose="020B0604020202020204" pitchFamily="34" charset="0"/>
              <a:buChar char="•"/>
            </a:pPr>
            <a:r>
              <a:rPr lang="en-US" sz="1800" dirty="0"/>
              <a:t>Established a Community Choice Work Group and will develop an implementation plan</a:t>
            </a:r>
          </a:p>
          <a:p>
            <a:pPr marL="285750" lvl="2" indent="-285750">
              <a:lnSpc>
                <a:spcPct val="150000"/>
              </a:lnSpc>
              <a:spcAft>
                <a:spcPts val="600"/>
              </a:spcAft>
              <a:buFont typeface="Arial" panose="020B0604020202020204" pitchFamily="34" charset="0"/>
              <a:buChar char="•"/>
            </a:pPr>
            <a:r>
              <a:rPr lang="en-US" sz="1800" dirty="0"/>
              <a:t>CCE set to launch in December 2023</a:t>
            </a:r>
          </a:p>
          <a:p>
            <a:pPr marL="285750" lvl="2" indent="-285750">
              <a:lnSpc>
                <a:spcPct val="150000"/>
              </a:lnSpc>
              <a:spcAft>
                <a:spcPts val="600"/>
              </a:spcAft>
              <a:buFont typeface="Arial" panose="020B0604020202020204" pitchFamily="34" charset="0"/>
              <a:buChar char="•"/>
            </a:pPr>
            <a:r>
              <a:rPr lang="en-US" sz="1800" dirty="0"/>
              <a:t>No opt-out costs for customers</a:t>
            </a:r>
          </a:p>
          <a:p>
            <a:pPr marL="285750" lvl="6" indent="-285750">
              <a:lnSpc>
                <a:spcPct val="200000"/>
              </a:lnSpc>
              <a:spcAft>
                <a:spcPts val="600"/>
              </a:spcAft>
              <a:buFont typeface="Arial" panose="020B0604020202020204" pitchFamily="34" charset="0"/>
              <a:buChar char="•"/>
            </a:pPr>
            <a:endParaRPr lang="en-US" sz="1600" dirty="0"/>
          </a:p>
          <a:p>
            <a:pPr marL="285750" indent="-285750">
              <a:lnSpc>
                <a:spcPct val="200000"/>
              </a:lnSpc>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685E03CA-D347-8206-436E-26EB8BE78A76}"/>
              </a:ext>
            </a:extLst>
          </p:cNvPr>
          <p:cNvPicPr>
            <a:picLocks noChangeAspect="1"/>
          </p:cNvPicPr>
          <p:nvPr/>
        </p:nvPicPr>
        <p:blipFill>
          <a:blip r:embed="rId4"/>
          <a:stretch>
            <a:fillRect/>
          </a:stretch>
        </p:blipFill>
        <p:spPr>
          <a:xfrm>
            <a:off x="8277184" y="3392765"/>
            <a:ext cx="2981200" cy="2981200"/>
          </a:xfrm>
          <a:prstGeom prst="rect">
            <a:avLst/>
          </a:prstGeom>
        </p:spPr>
      </p:pic>
    </p:spTree>
    <p:extLst>
      <p:ext uri="{BB962C8B-B14F-4D97-AF65-F5344CB8AC3E}">
        <p14:creationId xmlns:p14="http://schemas.microsoft.com/office/powerpoint/2010/main" val="92885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mt="19000"/>
            <a:extLst>
              <a:ext uri="{BEBA8EAE-BF5A-486C-A8C5-ECC9F3942E4B}">
                <a14:imgProps xmlns:a14="http://schemas.microsoft.com/office/drawing/2010/main">
                  <a14:imgLayer r:embed="rId4">
                    <a14:imgEffect>
                      <a14:brightnessContrast contrast="-20000"/>
                    </a14:imgEffect>
                  </a14:imgLayer>
                </a14:imgProps>
              </a:ext>
            </a:extLst>
          </a:blip>
          <a:stretch>
            <a:fillRect/>
          </a:stretch>
        </a:blipFill>
        <a:effectLst/>
      </p:bgPr>
    </p:bg>
    <p:spTree>
      <p:nvGrpSpPr>
        <p:cNvPr id="1" name="Shape 439"/>
        <p:cNvGrpSpPr/>
        <p:nvPr/>
      </p:nvGrpSpPr>
      <p:grpSpPr>
        <a:xfrm>
          <a:off x="0" y="0"/>
          <a:ext cx="0" cy="0"/>
          <a:chOff x="0" y="0"/>
          <a:chExt cx="0" cy="0"/>
        </a:xfrm>
      </p:grpSpPr>
      <p:sp>
        <p:nvSpPr>
          <p:cNvPr id="440" name="Shape 440"/>
          <p:cNvSpPr txBox="1"/>
          <p:nvPr/>
        </p:nvSpPr>
        <p:spPr>
          <a:xfrm>
            <a:off x="1790700" y="401701"/>
            <a:ext cx="86106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chemeClr val="dk1"/>
                </a:solidFill>
                <a:latin typeface="Titillium Light"/>
                <a:ea typeface="Calibri"/>
                <a:cs typeface="Calibri"/>
                <a:sym typeface="Calibri"/>
              </a:rPr>
              <a:t>Recommendations</a:t>
            </a:r>
            <a:endParaRPr sz="3600" dirty="0">
              <a:latin typeface="Titillium Light"/>
              <a:ea typeface="Calibri"/>
              <a:cs typeface="Calibri"/>
              <a:sym typeface="Calibri"/>
            </a:endParaRPr>
          </a:p>
        </p:txBody>
      </p:sp>
      <p:sp>
        <p:nvSpPr>
          <p:cNvPr id="441" name="Shape 441"/>
          <p:cNvSpPr/>
          <p:nvPr/>
        </p:nvSpPr>
        <p:spPr>
          <a:xfrm>
            <a:off x="1417768" y="1522402"/>
            <a:ext cx="9121800" cy="3813196"/>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Assess long term viability of CCA’s based on individual state regulatory structure, customer base, renewable goals, and adequate oversight on procurement.</a:t>
            </a:r>
          </a:p>
          <a:p>
            <a:pPr marR="0" lvl="0" algn="l" rtl="0">
              <a:spcBef>
                <a:spcPts val="0"/>
              </a:spcBef>
              <a:spcAft>
                <a:spcPts val="0"/>
              </a:spcAft>
              <a:buClr>
                <a:schemeClr val="dk1"/>
              </a:buClr>
              <a:buSzPts val="2000"/>
            </a:pPr>
            <a:endParaRPr lang="en-US" sz="2000" dirty="0">
              <a:solidFill>
                <a:schemeClr val="tx1"/>
              </a:solidFill>
              <a:latin typeface="Titillium"/>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 Ensure CCAs include low-income assessments in their economic feasibility plans.</a:t>
            </a:r>
            <a:endParaRPr sz="2000" dirty="0">
              <a:solidFill>
                <a:schemeClr val="tx1"/>
              </a:solidFill>
              <a:latin typeface="Titillium"/>
              <a:ea typeface="Calibri"/>
              <a:cs typeface="Calibri"/>
              <a:sym typeface="Calibri"/>
            </a:endParaRPr>
          </a:p>
          <a:p>
            <a:pPr marL="457200" marR="0" lvl="0" indent="-457200" algn="l" rtl="0">
              <a:spcBef>
                <a:spcPts val="1400"/>
              </a:spcBef>
              <a:spcAft>
                <a:spcPts val="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Revisit opt-in model. Have </a:t>
            </a:r>
            <a:r>
              <a:rPr lang="en-US" sz="2000">
                <a:solidFill>
                  <a:schemeClr val="tx1"/>
                </a:solidFill>
                <a:latin typeface="Titillium"/>
                <a:ea typeface="Calibri"/>
                <a:cs typeface="Calibri"/>
                <a:sym typeface="Calibri"/>
              </a:rPr>
              <a:t>and </a:t>
            </a:r>
            <a:r>
              <a:rPr lang="en-US" sz="2000" dirty="0">
                <a:solidFill>
                  <a:schemeClr val="tx1"/>
                </a:solidFill>
                <a:latin typeface="Titillium"/>
                <a:ea typeface="Calibri"/>
                <a:cs typeface="Calibri"/>
                <a:sym typeface="Calibri"/>
              </a:rPr>
              <a:t>i</a:t>
            </a:r>
            <a:r>
              <a:rPr lang="en-US" sz="2000">
                <a:solidFill>
                  <a:schemeClr val="tx1"/>
                </a:solidFill>
                <a:latin typeface="Titillium"/>
                <a:ea typeface="Calibri"/>
                <a:cs typeface="Calibri"/>
                <a:sym typeface="Calibri"/>
              </a:rPr>
              <a:t>mproved </a:t>
            </a:r>
            <a:r>
              <a:rPr lang="en-US" sz="2000" dirty="0">
                <a:solidFill>
                  <a:schemeClr val="tx1"/>
                </a:solidFill>
                <a:latin typeface="Titillium"/>
                <a:ea typeface="Calibri"/>
                <a:cs typeface="Calibri"/>
                <a:sym typeface="Calibri"/>
              </a:rPr>
              <a:t>Consumer Education process. Have a clear process for outreach to low-income individuals and families.</a:t>
            </a:r>
            <a:endParaRPr sz="2000" dirty="0">
              <a:solidFill>
                <a:schemeClr val="tx1"/>
              </a:solidFill>
              <a:latin typeface="Titillium"/>
              <a:ea typeface="Calibri"/>
              <a:cs typeface="Calibri"/>
              <a:sym typeface="Calibri"/>
            </a:endParaRPr>
          </a:p>
          <a:p>
            <a:pPr marL="457200" marR="0" lvl="0" indent="-457200" algn="l" rtl="0">
              <a:spcBef>
                <a:spcPts val="1400"/>
              </a:spcBef>
              <a:spcAft>
                <a:spcPts val="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Allow information to be gathered/shared by incumbent utilities. </a:t>
            </a:r>
          </a:p>
          <a:p>
            <a:pPr marL="457200" marR="0" lvl="0" indent="-457200" algn="l" rtl="0">
              <a:spcBef>
                <a:spcPts val="1400"/>
              </a:spcBef>
              <a:spcAft>
                <a:spcPts val="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Clearly articulate low-income services in CCA areas.</a:t>
            </a:r>
            <a:endParaRPr sz="2000" dirty="0">
              <a:solidFill>
                <a:schemeClr val="tx1"/>
              </a:solidFill>
              <a:latin typeface="Titillium"/>
              <a:ea typeface="Calibri"/>
              <a:cs typeface="Calibri"/>
              <a:sym typeface="Calibri"/>
            </a:endParaRPr>
          </a:p>
          <a:p>
            <a:pPr marL="457200" marR="0" lvl="0" indent="-457200" algn="l" rtl="0">
              <a:spcBef>
                <a:spcPts val="1400"/>
              </a:spcBef>
              <a:spcAft>
                <a:spcPts val="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Make renewable explicit as part of forming a CCA and not just the RPS. Ensure oversight and sanctions are in place to ensure compliance. </a:t>
            </a:r>
            <a:endParaRPr sz="2000" dirty="0">
              <a:solidFill>
                <a:schemeClr val="tx1"/>
              </a:solidFill>
              <a:latin typeface="Titillium"/>
              <a:ea typeface="Calibri"/>
              <a:cs typeface="Calibri"/>
              <a:sym typeface="Calibri"/>
            </a:endParaRPr>
          </a:p>
          <a:p>
            <a:pPr marL="457200" lvl="0" indent="-457200">
              <a:spcBef>
                <a:spcPts val="1400"/>
              </a:spcBef>
              <a:spcAft>
                <a:spcPts val="1400"/>
              </a:spcAft>
              <a:buClr>
                <a:schemeClr val="dk1"/>
              </a:buClr>
              <a:buSzPts val="2000"/>
              <a:buFont typeface="Calibri"/>
              <a:buAutoNum type="arabicParenR"/>
            </a:pPr>
            <a:r>
              <a:rPr lang="en-US" sz="2000" dirty="0">
                <a:solidFill>
                  <a:schemeClr val="tx1"/>
                </a:solidFill>
                <a:latin typeface="Titillium"/>
                <a:ea typeface="Calibri"/>
                <a:cs typeface="Calibri"/>
                <a:sym typeface="Calibri"/>
              </a:rPr>
              <a:t>States should study and consider allowing CCAs to form in non-IOU territories.</a:t>
            </a:r>
            <a:br>
              <a:rPr lang="en-US" sz="2000" dirty="0">
                <a:solidFill>
                  <a:schemeClr val="dk1"/>
                </a:solidFill>
                <a:latin typeface="Calibri"/>
                <a:ea typeface="Calibri"/>
                <a:cs typeface="Calibri"/>
                <a:sym typeface="Calibri"/>
              </a:rPr>
            </a:br>
            <a:endParaRPr sz="2000" dirty="0">
              <a:latin typeface="Calibri"/>
              <a:ea typeface="Calibri"/>
              <a:cs typeface="Calibri"/>
              <a:sym typeface="Calibri"/>
            </a:endParaRPr>
          </a:p>
        </p:txBody>
      </p:sp>
      <p:pic>
        <p:nvPicPr>
          <p:cNvPr id="442" name="Shape 442"/>
          <p:cNvPicPr preferRelativeResize="0"/>
          <p:nvPr/>
        </p:nvPicPr>
        <p:blipFill>
          <a:blip r:embed="rId5">
            <a:alphaModFix/>
          </a:blip>
          <a:stretch>
            <a:fillRect/>
          </a:stretch>
        </p:blipFill>
        <p:spPr>
          <a:xfrm>
            <a:off x="3605213" y="1153836"/>
            <a:ext cx="4981575" cy="38100"/>
          </a:xfrm>
          <a:prstGeom prst="rect">
            <a:avLst/>
          </a:prstGeom>
          <a:noFill/>
          <a:ln>
            <a:noFill/>
          </a:ln>
        </p:spPr>
      </p:pic>
    </p:spTree>
    <p:extLst>
      <p:ext uri="{BB962C8B-B14F-4D97-AF65-F5344CB8AC3E}">
        <p14:creationId xmlns:p14="http://schemas.microsoft.com/office/powerpoint/2010/main" val="2314024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5237F38-CD9A-4CD1-AA9B-39D6AA7723D0}"/>
              </a:ext>
            </a:extLst>
          </p:cNvPr>
          <p:cNvPicPr>
            <a:picLocks noGrp="1" noChangeAspect="1"/>
          </p:cNvPicPr>
          <p:nvPr>
            <p:ph type="pic" sz="quarter" idx="18"/>
          </p:nvPr>
        </p:nvPicPr>
        <p:blipFill>
          <a:blip r:embed="rId2"/>
          <a:srcRect/>
          <a:stretch/>
        </p:blipFill>
        <p:spPr>
          <a:xfrm>
            <a:off x="7545352" y="366278"/>
            <a:ext cx="2325299" cy="2325297"/>
          </a:xfrm>
        </p:spPr>
      </p:pic>
      <p:sp>
        <p:nvSpPr>
          <p:cNvPr id="25" name="TextBox 24"/>
          <p:cNvSpPr txBox="1"/>
          <p:nvPr/>
        </p:nvSpPr>
        <p:spPr>
          <a:xfrm>
            <a:off x="2498366" y="2397991"/>
            <a:ext cx="3684814" cy="454292"/>
          </a:xfrm>
          <a:prstGeom prst="rect">
            <a:avLst/>
          </a:prstGeom>
          <a:noFill/>
        </p:spPr>
        <p:txBody>
          <a:bodyPr wrap="square" lIns="0" tIns="0" rIns="0" bIns="0" rtlCol="0">
            <a:spAutoFit/>
          </a:bodyPr>
          <a:lstStyle/>
          <a:p>
            <a:pPr>
              <a:lnSpc>
                <a:spcPct val="80000"/>
              </a:lnSpc>
            </a:pPr>
            <a:r>
              <a:rPr lang="en-US" sz="3600" dirty="0">
                <a:latin typeface="Titillium Light" charset="0"/>
                <a:ea typeface="Titillium Light" charset="0"/>
                <a:cs typeface="Titillium Light" charset="0"/>
              </a:rPr>
              <a:t>Thank You</a:t>
            </a:r>
          </a:p>
        </p:txBody>
      </p:sp>
      <p:cxnSp>
        <p:nvCxnSpPr>
          <p:cNvPr id="26" name="Straight Connector 25"/>
          <p:cNvCxnSpPr>
            <a:cxnSpLocks/>
          </p:cNvCxnSpPr>
          <p:nvPr/>
        </p:nvCxnSpPr>
        <p:spPr>
          <a:xfrm>
            <a:off x="2498366" y="3190096"/>
            <a:ext cx="1842407" cy="0"/>
          </a:xfrm>
          <a:prstGeom prst="line">
            <a:avLst/>
          </a:prstGeom>
          <a:ln w="25400">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28" name="Shape 3613"/>
          <p:cNvSpPr/>
          <p:nvPr/>
        </p:nvSpPr>
        <p:spPr>
          <a:xfrm>
            <a:off x="2396148" y="367227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0">
                <a:schemeClr val="accent1"/>
              </a:gs>
              <a:gs pos="100000">
                <a:schemeClr val="accent2"/>
              </a:gs>
            </a:gsLst>
            <a:lin ang="5400000" scaled="1"/>
          </a:gradFill>
          <a:ln w="12700">
            <a:miter lim="400000"/>
          </a:ln>
        </p:spPr>
        <p:txBody>
          <a:bodyPr lIns="38100" tIns="38100" rIns="38100" bIns="38100" anchor="ctr"/>
          <a:lstStyle/>
          <a:p>
            <a:endParaRPr sz="1600">
              <a:solidFill>
                <a:prstClr val="black"/>
              </a:solidFill>
            </a:endParaRPr>
          </a:p>
        </p:txBody>
      </p:sp>
      <p:sp>
        <p:nvSpPr>
          <p:cNvPr id="29" name="TextBox 28"/>
          <p:cNvSpPr txBox="1"/>
          <p:nvPr/>
        </p:nvSpPr>
        <p:spPr>
          <a:xfrm>
            <a:off x="2864234" y="3659210"/>
            <a:ext cx="3684814" cy="344710"/>
          </a:xfrm>
          <a:prstGeom prst="rect">
            <a:avLst/>
          </a:prstGeom>
          <a:noFill/>
        </p:spPr>
        <p:txBody>
          <a:bodyPr wrap="square" lIns="0" tIns="0" rIns="0" bIns="0" rtlCol="0">
            <a:spAutoFit/>
          </a:bodyPr>
          <a:lstStyle/>
          <a:p>
            <a:pPr>
              <a:lnSpc>
                <a:spcPct val="120000"/>
              </a:lnSpc>
            </a:pPr>
            <a:r>
              <a:rPr lang="en-US" sz="2000" b="1" dirty="0">
                <a:latin typeface="Titillium" charset="0"/>
                <a:ea typeface="Titillium" charset="0"/>
                <a:cs typeface="Titillium" charset="0"/>
              </a:rPr>
              <a:t>Jose Hernandez</a:t>
            </a:r>
          </a:p>
        </p:txBody>
      </p:sp>
      <p:sp>
        <p:nvSpPr>
          <p:cNvPr id="19" name="TextBox 18">
            <a:extLst>
              <a:ext uri="{FF2B5EF4-FFF2-40B4-BE49-F238E27FC236}">
                <a16:creationId xmlns:a16="http://schemas.microsoft.com/office/drawing/2014/main" id="{9616D39E-4CDA-4D4E-A207-9EF47983FED0}"/>
              </a:ext>
            </a:extLst>
          </p:cNvPr>
          <p:cNvSpPr txBox="1"/>
          <p:nvPr/>
        </p:nvSpPr>
        <p:spPr>
          <a:xfrm>
            <a:off x="2888658" y="4029637"/>
            <a:ext cx="2904229" cy="1203535"/>
          </a:xfrm>
          <a:prstGeom prst="rect">
            <a:avLst/>
          </a:prstGeom>
          <a:noFill/>
        </p:spPr>
        <p:txBody>
          <a:bodyPr wrap="square" lIns="0" tIns="0" rIns="91440" bIns="0" rtlCol="0">
            <a:spAutoFit/>
          </a:bodyPr>
          <a:lstStyle/>
          <a:p>
            <a:pPr>
              <a:lnSpc>
                <a:spcPct val="150000"/>
              </a:lnSpc>
            </a:pPr>
            <a:r>
              <a:rPr lang="en-US" sz="1800" dirty="0">
                <a:solidFill>
                  <a:schemeClr val="tx1">
                    <a:alpha val="60000"/>
                  </a:schemeClr>
                </a:solidFill>
                <a:latin typeface="Titillium" charset="0"/>
                <a:ea typeface="Titillium" charset="0"/>
                <a:cs typeface="Titillium" charset="0"/>
              </a:rPr>
              <a:t>213.434.0824</a:t>
            </a:r>
          </a:p>
          <a:p>
            <a:pPr>
              <a:lnSpc>
                <a:spcPct val="150000"/>
              </a:lnSpc>
            </a:pPr>
            <a:r>
              <a:rPr lang="pt-BR" sz="1800" dirty="0">
                <a:solidFill>
                  <a:schemeClr val="tx1">
                    <a:alpha val="60000"/>
                  </a:schemeClr>
                </a:solidFill>
                <a:latin typeface="Titillium" charset="0"/>
                <a:ea typeface="Titillium" charset="0"/>
                <a:cs typeface="Titillium" charset="0"/>
                <a:hlinkClick r:id="rId3"/>
              </a:rPr>
              <a:t>jhernandez@ideatecal.com</a:t>
            </a:r>
            <a:endParaRPr lang="pt-BR" sz="1800" dirty="0">
              <a:solidFill>
                <a:schemeClr val="tx1">
                  <a:alpha val="60000"/>
                </a:schemeClr>
              </a:solidFill>
              <a:latin typeface="Titillium" charset="0"/>
              <a:ea typeface="Titillium" charset="0"/>
              <a:cs typeface="Titillium" charset="0"/>
            </a:endParaRPr>
          </a:p>
          <a:p>
            <a:pPr>
              <a:lnSpc>
                <a:spcPct val="150000"/>
              </a:lnSpc>
            </a:pPr>
            <a:r>
              <a:rPr lang="en-US" sz="1800" dirty="0">
                <a:solidFill>
                  <a:schemeClr val="tx1">
                    <a:alpha val="60000"/>
                  </a:schemeClr>
                </a:solidFill>
                <a:latin typeface="Titillium" charset="0"/>
                <a:ea typeface="Titillium" charset="0"/>
                <a:cs typeface="Titillium" charset="0"/>
                <a:hlinkClick r:id="rId4"/>
              </a:rPr>
              <a:t>www.ideatecal.com</a:t>
            </a:r>
            <a:r>
              <a:rPr lang="en-US" sz="1800" dirty="0">
                <a:solidFill>
                  <a:schemeClr val="tx1">
                    <a:alpha val="60000"/>
                  </a:schemeClr>
                </a:solidFill>
                <a:latin typeface="Titillium" charset="0"/>
                <a:ea typeface="Titillium" charset="0"/>
                <a:cs typeface="Titillium" charset="0"/>
              </a:rPr>
              <a:t> </a:t>
            </a:r>
          </a:p>
        </p:txBody>
      </p:sp>
      <p:sp>
        <p:nvSpPr>
          <p:cNvPr id="18" name="AutoShape 3"/>
          <p:cNvSpPr>
            <a:spLocks/>
          </p:cNvSpPr>
          <p:nvPr/>
        </p:nvSpPr>
        <p:spPr bwMode="auto">
          <a:xfrm>
            <a:off x="9584130" y="366278"/>
            <a:ext cx="2314280" cy="232529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chemeClr val="accent1"/>
                </a:gs>
                <a:gs pos="100000">
                  <a:schemeClr val="accent2"/>
                </a:gs>
              </a:gsLst>
              <a:lin ang="5400000" scaled="1"/>
            </a:gradFill>
          </a:ln>
        </p:spPr>
        <p:txBody>
          <a:bodyPr lIns="0" tIns="0" rIns="0" bIns="0"/>
          <a:lstStyle/>
          <a:p>
            <a:endParaRPr lang="en-US"/>
          </a:p>
        </p:txBody>
      </p:sp>
      <p:pic>
        <p:nvPicPr>
          <p:cNvPr id="21" name="Picture 20">
            <a:extLst>
              <a:ext uri="{FF2B5EF4-FFF2-40B4-BE49-F238E27FC236}">
                <a16:creationId xmlns:a16="http://schemas.microsoft.com/office/drawing/2014/main" id="{22DB61FC-19D5-429B-B9AD-ED844F3F61F6}"/>
              </a:ext>
            </a:extLst>
          </p:cNvPr>
          <p:cNvPicPr>
            <a:picLocks noChangeAspect="1"/>
          </p:cNvPicPr>
          <p:nvPr/>
        </p:nvPicPr>
        <p:blipFill>
          <a:blip r:embed="rId5"/>
          <a:stretch>
            <a:fillRect/>
          </a:stretch>
        </p:blipFill>
        <p:spPr>
          <a:xfrm>
            <a:off x="9699842" y="1003988"/>
            <a:ext cx="2082855" cy="1036348"/>
          </a:xfrm>
          <a:prstGeom prst="rect">
            <a:avLst/>
          </a:prstGeom>
        </p:spPr>
      </p:pic>
    </p:spTree>
    <p:extLst>
      <p:ext uri="{BB962C8B-B14F-4D97-AF65-F5344CB8AC3E}">
        <p14:creationId xmlns:p14="http://schemas.microsoft.com/office/powerpoint/2010/main" val="700108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7" name="Shape 407"/>
          <p:cNvPicPr preferRelativeResize="0"/>
          <p:nvPr/>
        </p:nvPicPr>
        <p:blipFill>
          <a:blip r:embed="rId3">
            <a:alphaModFix/>
          </a:blip>
          <a:stretch>
            <a:fillRect/>
          </a:stretch>
        </p:blipFill>
        <p:spPr>
          <a:xfrm>
            <a:off x="3605213" y="1049770"/>
            <a:ext cx="4981575" cy="38100"/>
          </a:xfrm>
          <a:prstGeom prst="rect">
            <a:avLst/>
          </a:prstGeom>
          <a:noFill/>
          <a:ln>
            <a:noFill/>
          </a:ln>
        </p:spPr>
      </p:pic>
      <p:sp>
        <p:nvSpPr>
          <p:cNvPr id="9" name="Shape 440">
            <a:extLst>
              <a:ext uri="{FF2B5EF4-FFF2-40B4-BE49-F238E27FC236}">
                <a16:creationId xmlns:a16="http://schemas.microsoft.com/office/drawing/2014/main" id="{1C09F94E-16F3-4D4E-B872-A2656DC6B5B0}"/>
              </a:ext>
            </a:extLst>
          </p:cNvPr>
          <p:cNvSpPr txBox="1"/>
          <p:nvPr/>
        </p:nvSpPr>
        <p:spPr>
          <a:xfrm>
            <a:off x="1790700" y="451035"/>
            <a:ext cx="8610600" cy="4956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3600"/>
            </a:pPr>
            <a:r>
              <a:rPr lang="en-US" sz="3600" dirty="0">
                <a:solidFill>
                  <a:schemeClr val="dk1"/>
                </a:solidFill>
                <a:latin typeface="Titillium Light"/>
                <a:ea typeface="Calibri"/>
                <a:cs typeface="Calibri"/>
                <a:sym typeface="Calibri"/>
              </a:rPr>
              <a:t>Research &amp; Resources</a:t>
            </a:r>
          </a:p>
        </p:txBody>
      </p:sp>
      <p:graphicFrame>
        <p:nvGraphicFramePr>
          <p:cNvPr id="2" name="Table 1">
            <a:extLst>
              <a:ext uri="{FF2B5EF4-FFF2-40B4-BE49-F238E27FC236}">
                <a16:creationId xmlns:a16="http://schemas.microsoft.com/office/drawing/2014/main" id="{E3F9B3A3-AC97-4F15-9369-07E7C9CB3345}"/>
              </a:ext>
            </a:extLst>
          </p:cNvPr>
          <p:cNvGraphicFramePr>
            <a:graphicFrameLocks noGrp="1"/>
          </p:cNvGraphicFramePr>
          <p:nvPr>
            <p:extLst>
              <p:ext uri="{D42A27DB-BD31-4B8C-83A1-F6EECF244321}">
                <p14:modId xmlns:p14="http://schemas.microsoft.com/office/powerpoint/2010/main" val="1908527427"/>
              </p:ext>
            </p:extLst>
          </p:nvPr>
        </p:nvGraphicFramePr>
        <p:xfrm>
          <a:off x="1384822" y="1191005"/>
          <a:ext cx="9245375" cy="5400138"/>
        </p:xfrm>
        <a:graphic>
          <a:graphicData uri="http://schemas.openxmlformats.org/drawingml/2006/table">
            <a:tbl>
              <a:tblPr firstRow="1" firstCol="1" bandRow="1"/>
              <a:tblGrid>
                <a:gridCol w="9245375">
                  <a:extLst>
                    <a:ext uri="{9D8B030D-6E8A-4147-A177-3AD203B41FA5}">
                      <a16:colId xmlns:a16="http://schemas.microsoft.com/office/drawing/2014/main" val="3563750385"/>
                    </a:ext>
                  </a:extLst>
                </a:gridCol>
              </a:tblGrid>
              <a:tr h="168005">
                <a:tc>
                  <a:txBody>
                    <a:bodyPr/>
                    <a:lstStyle/>
                    <a:p>
                      <a:pPr algn="l" rtl="0" fontAlgn="t"/>
                      <a:r>
                        <a:rPr lang="en-US" sz="1400" b="1" i="0" u="sng" strike="noStrike" dirty="0">
                          <a:solidFill>
                            <a:srgbClr val="0563C1"/>
                          </a:solidFill>
                          <a:effectLst/>
                          <a:latin typeface="Titillium"/>
                          <a:hlinkClick r:id="rId4"/>
                        </a:rPr>
                        <a:t>Marin Clean Energy:</a:t>
                      </a:r>
                      <a:endParaRPr lang="en-US" sz="1400" b="1"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tx2"/>
                    </a:solidFill>
                  </a:tcPr>
                </a:tc>
                <a:extLst>
                  <a:ext uri="{0D108BD9-81ED-4DB2-BD59-A6C34878D82A}">
                    <a16:rowId xmlns:a16="http://schemas.microsoft.com/office/drawing/2014/main" val="4051742271"/>
                  </a:ext>
                </a:extLst>
              </a:tr>
              <a:tr h="168005">
                <a:tc>
                  <a:txBody>
                    <a:bodyPr/>
                    <a:lstStyle/>
                    <a:p>
                      <a:pPr algn="l" rtl="0" fontAlgn="t"/>
                      <a:r>
                        <a:rPr lang="en-US" sz="1400" b="0" i="0" u="sng" strike="noStrike">
                          <a:solidFill>
                            <a:srgbClr val="0563C1"/>
                          </a:solidFill>
                          <a:effectLst/>
                          <a:latin typeface="Titillium"/>
                          <a:hlinkClick r:id="rId5"/>
                        </a:rPr>
                        <a:t>Light Green – Default service program</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19317328"/>
                  </a:ext>
                </a:extLst>
              </a:tr>
              <a:tr h="168005">
                <a:tc>
                  <a:txBody>
                    <a:bodyPr/>
                    <a:lstStyle/>
                    <a:p>
                      <a:pPr algn="l" rtl="0" fontAlgn="t"/>
                      <a:r>
                        <a:rPr lang="en-US" sz="1400" b="0" i="0" u="sng" strike="noStrike">
                          <a:solidFill>
                            <a:srgbClr val="0563C1"/>
                          </a:solidFill>
                          <a:effectLst/>
                          <a:latin typeface="Titillium"/>
                          <a:hlinkClick r:id="rId6"/>
                        </a:rPr>
                        <a:t>Deep Green – Optional 100% renewable energy program</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49498836"/>
                  </a:ext>
                </a:extLst>
              </a:tr>
              <a:tr h="258208">
                <a:tc>
                  <a:txBody>
                    <a:bodyPr/>
                    <a:lstStyle/>
                    <a:p>
                      <a:pPr algn="l" rtl="0" fontAlgn="t"/>
                      <a:r>
                        <a:rPr lang="en-US" sz="1400" b="0" i="0" u="sng" strike="noStrike">
                          <a:solidFill>
                            <a:srgbClr val="0563C1"/>
                          </a:solidFill>
                          <a:effectLst/>
                          <a:latin typeface="Titillium"/>
                          <a:hlinkClick r:id="rId7"/>
                        </a:rPr>
                        <a:t>Deep Green Champion Program – Local businesses, non-profits, and public agencies that choose 100% renewable energy.</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69266522"/>
                  </a:ext>
                </a:extLst>
              </a:tr>
              <a:tr h="168005">
                <a:tc>
                  <a:txBody>
                    <a:bodyPr/>
                    <a:lstStyle/>
                    <a:p>
                      <a:pPr algn="l" rtl="0" fontAlgn="t"/>
                      <a:r>
                        <a:rPr lang="pt-BR" sz="1400" b="0" i="0" u="sng" strike="noStrike">
                          <a:solidFill>
                            <a:srgbClr val="0563C1"/>
                          </a:solidFill>
                          <a:effectLst/>
                          <a:latin typeface="Titillium"/>
                          <a:hlinkClick r:id="rId8"/>
                        </a:rPr>
                        <a:t>Local Sol Program – Community Solar, 100% Local Solar Energy</a:t>
                      </a:r>
                      <a:endParaRPr lang="pt-BR"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57817373"/>
                  </a:ext>
                </a:extLst>
              </a:tr>
              <a:tr h="168005">
                <a:tc>
                  <a:txBody>
                    <a:bodyPr/>
                    <a:lstStyle/>
                    <a:p>
                      <a:pPr algn="l" rtl="0" fontAlgn="t"/>
                      <a:r>
                        <a:rPr lang="en-US" sz="1400" b="0" i="0" u="sng" strike="noStrike">
                          <a:solidFill>
                            <a:srgbClr val="0563C1"/>
                          </a:solidFill>
                          <a:effectLst/>
                          <a:latin typeface="Titillium"/>
                          <a:hlinkClick r:id="rId9"/>
                        </a:rPr>
                        <a:t>Net Energy Metering (NEM) Program – – Bill credit for clean power fed to the grid</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1260535"/>
                  </a:ext>
                </a:extLst>
              </a:tr>
              <a:tr h="330410">
                <a:tc>
                  <a:txBody>
                    <a:bodyPr/>
                    <a:lstStyle/>
                    <a:p>
                      <a:pPr algn="l" rtl="0" fontAlgn="t"/>
                      <a:r>
                        <a:rPr lang="en-US" sz="1400" b="0" i="0" u="sng" strike="noStrike">
                          <a:solidFill>
                            <a:srgbClr val="0563C1"/>
                          </a:solidFill>
                          <a:effectLst/>
                          <a:latin typeface="Titillium"/>
                          <a:hlinkClick r:id="rId10"/>
                        </a:rPr>
                        <a:t>Smart Charge Electric Vehicle Pilot Program – An EV pilot program that adapts the times when your car is charging in order to help relieve grid congestion and maximize renewable energy capacity in California.</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71548741"/>
                  </a:ext>
                </a:extLst>
              </a:tr>
              <a:tr h="168005">
                <a:tc>
                  <a:txBody>
                    <a:bodyPr/>
                    <a:lstStyle/>
                    <a:p>
                      <a:pPr algn="l" rtl="0" fontAlgn="t"/>
                      <a:r>
                        <a:rPr lang="en-US" sz="1400" b="0" i="0" u="sng" strike="noStrike">
                          <a:solidFill>
                            <a:srgbClr val="0563C1"/>
                          </a:solidFill>
                          <a:effectLst/>
                          <a:latin typeface="Titillium"/>
                          <a:hlinkClick r:id="rId11"/>
                        </a:rPr>
                        <a:t>Energy Efficiency Program – Rebates, technical assistance and financing for energy efficiency</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53920338"/>
                  </a:ext>
                </a:extLst>
              </a:tr>
              <a:tr h="168005">
                <a:tc>
                  <a:txBody>
                    <a:bodyPr/>
                    <a:lstStyle/>
                    <a:p>
                      <a:pPr algn="l" rtl="0" fontAlgn="t"/>
                      <a:r>
                        <a:rPr lang="en-US" sz="1400" b="0" i="0" u="sng" strike="noStrike">
                          <a:solidFill>
                            <a:srgbClr val="0563C1"/>
                          </a:solidFill>
                          <a:effectLst/>
                          <a:latin typeface="Titillium"/>
                          <a:hlinkClick r:id="rId12"/>
                        </a:rPr>
                        <a:t>Feed-in Tariff Program – Standard payment and terms for mid-scale projects (up to one megawatt capacity)</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8087233"/>
                  </a:ext>
                </a:extLst>
              </a:tr>
              <a:tr h="168005">
                <a:tc>
                  <a:txBody>
                    <a:bodyPr/>
                    <a:lstStyle/>
                    <a:p>
                      <a:pPr algn="l" rtl="0" fontAlgn="t"/>
                      <a:r>
                        <a:rPr lang="en-US" sz="1400" b="0" i="0" u="none" strike="noStrike">
                          <a:solidFill>
                            <a:srgbClr val="000000"/>
                          </a:solidFill>
                          <a:effectLst/>
                          <a:latin typeface="Titillium"/>
                        </a:rPr>
                        <a:t> </a:t>
                      </a: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08827637"/>
                  </a:ext>
                </a:extLst>
              </a:tr>
              <a:tr h="168005">
                <a:tc>
                  <a:txBody>
                    <a:bodyPr/>
                    <a:lstStyle/>
                    <a:p>
                      <a:pPr algn="l" rtl="0" fontAlgn="t"/>
                      <a:r>
                        <a:rPr lang="en-US" sz="1400" b="1" i="0" u="sng" strike="noStrike" dirty="0">
                          <a:solidFill>
                            <a:srgbClr val="0563C1"/>
                          </a:solidFill>
                          <a:effectLst/>
                          <a:latin typeface="Titillium"/>
                          <a:hlinkClick r:id="rId13"/>
                        </a:rPr>
                        <a:t>Sonoma Clean Power:</a:t>
                      </a:r>
                      <a:endParaRPr lang="en-US" sz="1400" b="1"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33871316"/>
                  </a:ext>
                </a:extLst>
              </a:tr>
              <a:tr h="168005">
                <a:tc>
                  <a:txBody>
                    <a:bodyPr/>
                    <a:lstStyle/>
                    <a:p>
                      <a:pPr algn="l" rtl="0" fontAlgn="t"/>
                      <a:r>
                        <a:rPr lang="en-US" sz="1400" b="0" i="0" u="sng" strike="noStrike">
                          <a:solidFill>
                            <a:srgbClr val="0563C1"/>
                          </a:solidFill>
                          <a:effectLst/>
                          <a:latin typeface="Titillium"/>
                          <a:hlinkClick r:id="rId14"/>
                        </a:rPr>
                        <a:t>CleanStart – Basic default service</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45630908"/>
                  </a:ext>
                </a:extLst>
              </a:tr>
              <a:tr h="168005">
                <a:tc>
                  <a:txBody>
                    <a:bodyPr/>
                    <a:lstStyle/>
                    <a:p>
                      <a:pPr algn="l" rtl="0" fontAlgn="t"/>
                      <a:r>
                        <a:rPr lang="en-US" sz="1400" b="0" i="0" u="sng" strike="noStrike">
                          <a:solidFill>
                            <a:srgbClr val="0563C1"/>
                          </a:solidFill>
                          <a:effectLst/>
                          <a:latin typeface="Titillium"/>
                          <a:hlinkClick r:id="rId15"/>
                        </a:rPr>
                        <a:t>EverGreen – Optional 100% renewable energy</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745756"/>
                  </a:ext>
                </a:extLst>
              </a:tr>
              <a:tr h="168005">
                <a:tc>
                  <a:txBody>
                    <a:bodyPr/>
                    <a:lstStyle/>
                    <a:p>
                      <a:pPr algn="l" rtl="0" fontAlgn="t"/>
                      <a:r>
                        <a:rPr lang="en-US" sz="1400" b="0" i="0" u="sng" strike="noStrike">
                          <a:solidFill>
                            <a:srgbClr val="0563C1"/>
                          </a:solidFill>
                          <a:effectLst/>
                          <a:latin typeface="Titillium"/>
                          <a:hlinkClick r:id="rId16"/>
                        </a:rPr>
                        <a:t>NetGreen – Bill credit for clean power fed to the grid</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08369088"/>
                  </a:ext>
                </a:extLst>
              </a:tr>
              <a:tr h="168005">
                <a:tc>
                  <a:txBody>
                    <a:bodyPr/>
                    <a:lstStyle/>
                    <a:p>
                      <a:pPr algn="l" rtl="0" fontAlgn="t"/>
                      <a:r>
                        <a:rPr lang="en-US" sz="1400" b="0" i="0" u="sng" strike="noStrike">
                          <a:solidFill>
                            <a:srgbClr val="0563C1"/>
                          </a:solidFill>
                          <a:effectLst/>
                          <a:latin typeface="Titillium"/>
                          <a:hlinkClick r:id="rId17"/>
                        </a:rPr>
                        <a:t>ProFIT – Standard payment and terms for mid-scale projects (up to one megawatt capacity)</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40017894"/>
                  </a:ext>
                </a:extLst>
              </a:tr>
              <a:tr h="168005">
                <a:tc>
                  <a:txBody>
                    <a:bodyPr/>
                    <a:lstStyle/>
                    <a:p>
                      <a:pPr algn="l" rtl="0" fontAlgn="t"/>
                      <a:r>
                        <a:rPr lang="en-US" sz="1400" b="0" i="0" u="sng" strike="noStrike">
                          <a:solidFill>
                            <a:srgbClr val="0563C1"/>
                          </a:solidFill>
                          <a:effectLst/>
                          <a:latin typeface="Titillium"/>
                          <a:hlinkClick r:id="rId18"/>
                        </a:rPr>
                        <a:t>Drive EverGreen – A program aimed at fostering electric vehicle adoption</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67752646"/>
                  </a:ext>
                </a:extLst>
              </a:tr>
              <a:tr h="168005">
                <a:tc>
                  <a:txBody>
                    <a:bodyPr/>
                    <a:lstStyle/>
                    <a:p>
                      <a:pPr algn="l" rtl="0" fontAlgn="t"/>
                      <a:r>
                        <a:rPr lang="en-US" sz="1400" b="0" i="0" u="sng" strike="noStrike">
                          <a:solidFill>
                            <a:srgbClr val="0563C1"/>
                          </a:solidFill>
                          <a:effectLst/>
                          <a:latin typeface="Titillium"/>
                          <a:hlinkClick r:id="rId19"/>
                        </a:rPr>
                        <a:t>Energize – Demand response</a:t>
                      </a:r>
                      <a:endParaRPr lang="en-US" sz="1400" b="0" i="0" u="sng" strike="noStrike">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67646212"/>
                  </a:ext>
                </a:extLst>
              </a:tr>
              <a:tr h="168005">
                <a:tc>
                  <a:txBody>
                    <a:bodyPr/>
                    <a:lstStyle/>
                    <a:p>
                      <a:pPr algn="l" rtl="0" fontAlgn="t"/>
                      <a:r>
                        <a:rPr lang="en-US" sz="1400" b="0" i="0" u="none" strike="noStrike" dirty="0">
                          <a:solidFill>
                            <a:srgbClr val="000000"/>
                          </a:solidFill>
                          <a:effectLst/>
                          <a:latin typeface="Titillium"/>
                        </a:rPr>
                        <a:t> </a:t>
                      </a: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65275401"/>
                  </a:ext>
                </a:extLst>
              </a:tr>
              <a:tr h="168005">
                <a:tc>
                  <a:txBody>
                    <a:bodyPr/>
                    <a:lstStyle/>
                    <a:p>
                      <a:pPr algn="l" rtl="0" fontAlgn="t"/>
                      <a:r>
                        <a:rPr lang="en-US" sz="1400" b="1" i="0" u="sng" strike="noStrike" dirty="0">
                          <a:solidFill>
                            <a:srgbClr val="0563C1"/>
                          </a:solidFill>
                          <a:effectLst/>
                          <a:latin typeface="Titillium"/>
                          <a:hlinkClick r:id="rId20"/>
                        </a:rPr>
                        <a:t>Lancaster Choice Energy:</a:t>
                      </a:r>
                      <a:endParaRPr lang="en-US" sz="1400" b="1"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7008905"/>
                  </a:ext>
                </a:extLst>
              </a:tr>
              <a:tr h="168005">
                <a:tc>
                  <a:txBody>
                    <a:bodyPr/>
                    <a:lstStyle/>
                    <a:p>
                      <a:pPr algn="l" rtl="0" fontAlgn="t"/>
                      <a:r>
                        <a:rPr lang="en-US" sz="1400" b="0" i="0" u="sng" strike="noStrike" dirty="0">
                          <a:solidFill>
                            <a:srgbClr val="0563C1"/>
                          </a:solidFill>
                          <a:effectLst/>
                          <a:latin typeface="Titillium"/>
                          <a:hlinkClick r:id="rId21"/>
                        </a:rPr>
                        <a:t>Clear Choice – Basic, default service</a:t>
                      </a:r>
                      <a:endParaRPr lang="en-US" sz="1400" b="0"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47818434"/>
                  </a:ext>
                </a:extLst>
              </a:tr>
              <a:tr h="168005">
                <a:tc>
                  <a:txBody>
                    <a:bodyPr/>
                    <a:lstStyle/>
                    <a:p>
                      <a:pPr algn="l" rtl="0" fontAlgn="t"/>
                      <a:r>
                        <a:rPr lang="en-US" sz="1400" b="0" i="0" u="sng" strike="noStrike" dirty="0">
                          <a:solidFill>
                            <a:srgbClr val="0563C1"/>
                          </a:solidFill>
                          <a:effectLst/>
                          <a:latin typeface="Titillium"/>
                          <a:hlinkClick r:id="rId22"/>
                        </a:rPr>
                        <a:t>Smart Choice – Optional 100% renewable energy</a:t>
                      </a:r>
                      <a:endParaRPr lang="en-US" sz="1400" b="0"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00450480"/>
                  </a:ext>
                </a:extLst>
              </a:tr>
              <a:tr h="168005">
                <a:tc>
                  <a:txBody>
                    <a:bodyPr/>
                    <a:lstStyle/>
                    <a:p>
                      <a:pPr algn="l" rtl="0" fontAlgn="t"/>
                      <a:r>
                        <a:rPr lang="en-US" sz="1400" b="0" i="0" u="sng" strike="noStrike" dirty="0">
                          <a:solidFill>
                            <a:srgbClr val="0563C1"/>
                          </a:solidFill>
                          <a:effectLst/>
                          <a:latin typeface="Titillium"/>
                          <a:hlinkClick r:id="rId23"/>
                        </a:rPr>
                        <a:t>Personal Choice Program – Bill credit for clean power fed to the grid</a:t>
                      </a:r>
                      <a:endParaRPr lang="en-US" sz="1400" b="0"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15022718"/>
                  </a:ext>
                </a:extLst>
              </a:tr>
              <a:tr h="330410">
                <a:tc>
                  <a:txBody>
                    <a:bodyPr/>
                    <a:lstStyle/>
                    <a:p>
                      <a:pPr algn="l" rtl="0" fontAlgn="t"/>
                      <a:r>
                        <a:rPr lang="en-US" sz="1400" b="0" i="0" u="sng" strike="noStrike" dirty="0">
                          <a:solidFill>
                            <a:srgbClr val="0563C1"/>
                          </a:solidFill>
                          <a:effectLst/>
                          <a:latin typeface="Titillium"/>
                          <a:hlinkClick r:id="rId24"/>
                        </a:rPr>
                        <a:t>Smart Choice Champions – Local businesses, non-profits, and government agencies that choose to buy 100% renewable energy</a:t>
                      </a:r>
                      <a:endParaRPr lang="en-US" sz="1400" b="0" i="0" u="sng" strike="noStrike" dirty="0">
                        <a:solidFill>
                          <a:srgbClr val="0563C1"/>
                        </a:solidFill>
                        <a:effectLst/>
                        <a:latin typeface="Titillium"/>
                      </a:endParaRPr>
                    </a:p>
                  </a:txBody>
                  <a:tcPr marL="5600" marR="5600" marT="560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47092103"/>
                  </a:ext>
                </a:extLst>
              </a:tr>
            </a:tbl>
          </a:graphicData>
        </a:graphic>
      </p:graphicFrame>
    </p:spTree>
    <p:extLst>
      <p:ext uri="{BB962C8B-B14F-4D97-AF65-F5344CB8AC3E}">
        <p14:creationId xmlns:p14="http://schemas.microsoft.com/office/powerpoint/2010/main" val="2099494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7" name="Shape 407"/>
          <p:cNvPicPr preferRelativeResize="0"/>
          <p:nvPr/>
        </p:nvPicPr>
        <p:blipFill>
          <a:blip r:embed="rId3">
            <a:alphaModFix/>
          </a:blip>
          <a:stretch>
            <a:fillRect/>
          </a:stretch>
        </p:blipFill>
        <p:spPr>
          <a:xfrm>
            <a:off x="3605213" y="1049770"/>
            <a:ext cx="4981575" cy="38100"/>
          </a:xfrm>
          <a:prstGeom prst="rect">
            <a:avLst/>
          </a:prstGeom>
          <a:noFill/>
          <a:ln>
            <a:noFill/>
          </a:ln>
        </p:spPr>
      </p:pic>
      <p:sp>
        <p:nvSpPr>
          <p:cNvPr id="9" name="Shape 440">
            <a:extLst>
              <a:ext uri="{FF2B5EF4-FFF2-40B4-BE49-F238E27FC236}">
                <a16:creationId xmlns:a16="http://schemas.microsoft.com/office/drawing/2014/main" id="{1C09F94E-16F3-4D4E-B872-A2656DC6B5B0}"/>
              </a:ext>
            </a:extLst>
          </p:cNvPr>
          <p:cNvSpPr txBox="1"/>
          <p:nvPr/>
        </p:nvSpPr>
        <p:spPr>
          <a:xfrm>
            <a:off x="1790700" y="451035"/>
            <a:ext cx="8610600" cy="4956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3600"/>
            </a:pPr>
            <a:r>
              <a:rPr lang="en-US" sz="3600" dirty="0">
                <a:solidFill>
                  <a:schemeClr val="dk1"/>
                </a:solidFill>
                <a:latin typeface="Titillium Light"/>
                <a:ea typeface="Calibri"/>
                <a:cs typeface="Calibri"/>
                <a:sym typeface="Calibri"/>
              </a:rPr>
              <a:t>Research &amp; Resources</a:t>
            </a:r>
          </a:p>
        </p:txBody>
      </p:sp>
      <p:graphicFrame>
        <p:nvGraphicFramePr>
          <p:cNvPr id="3" name="Table 2">
            <a:extLst>
              <a:ext uri="{FF2B5EF4-FFF2-40B4-BE49-F238E27FC236}">
                <a16:creationId xmlns:a16="http://schemas.microsoft.com/office/drawing/2014/main" id="{B5368D8A-1C5E-494D-AC83-742DD5445500}"/>
              </a:ext>
            </a:extLst>
          </p:cNvPr>
          <p:cNvGraphicFramePr>
            <a:graphicFrameLocks noGrp="1"/>
          </p:cNvGraphicFramePr>
          <p:nvPr>
            <p:extLst>
              <p:ext uri="{D42A27DB-BD31-4B8C-83A1-F6EECF244321}">
                <p14:modId xmlns:p14="http://schemas.microsoft.com/office/powerpoint/2010/main" val="1815869161"/>
              </p:ext>
            </p:extLst>
          </p:nvPr>
        </p:nvGraphicFramePr>
        <p:xfrm>
          <a:off x="3064387" y="1615768"/>
          <a:ext cx="6063226" cy="4044950"/>
        </p:xfrm>
        <a:graphic>
          <a:graphicData uri="http://schemas.openxmlformats.org/drawingml/2006/table">
            <a:tbl>
              <a:tblPr firstRow="1" firstCol="1" bandRow="1"/>
              <a:tblGrid>
                <a:gridCol w="6063226">
                  <a:extLst>
                    <a:ext uri="{9D8B030D-6E8A-4147-A177-3AD203B41FA5}">
                      <a16:colId xmlns:a16="http://schemas.microsoft.com/office/drawing/2014/main" val="854135077"/>
                    </a:ext>
                  </a:extLst>
                </a:gridCol>
              </a:tblGrid>
              <a:tr h="190500">
                <a:tc>
                  <a:txBody>
                    <a:bodyPr/>
                    <a:lstStyle/>
                    <a:p>
                      <a:pPr algn="l" rtl="0" fontAlgn="t"/>
                      <a:r>
                        <a:rPr lang="en-US" sz="1400" b="1" i="0" u="sng" strike="noStrike" dirty="0" err="1">
                          <a:solidFill>
                            <a:srgbClr val="0563C1"/>
                          </a:solidFill>
                          <a:effectLst/>
                          <a:latin typeface="Titillium"/>
                          <a:hlinkClick r:id="rId4"/>
                        </a:rPr>
                        <a:t>CleanPowerSF</a:t>
                      </a:r>
                      <a:r>
                        <a:rPr lang="en-US" sz="1400" b="1" i="0" u="sng" strike="noStrike" dirty="0">
                          <a:solidFill>
                            <a:srgbClr val="0563C1"/>
                          </a:solidFill>
                          <a:effectLst/>
                          <a:latin typeface="Titillium"/>
                          <a:hlinkClick r:id="rId4"/>
                        </a:rPr>
                        <a:t>:</a:t>
                      </a:r>
                      <a:endParaRPr lang="en-US" sz="1400" b="1" i="0" u="sng" strike="noStrike" dirty="0">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57455875"/>
                  </a:ext>
                </a:extLst>
              </a:tr>
              <a:tr h="190500">
                <a:tc>
                  <a:txBody>
                    <a:bodyPr/>
                    <a:lstStyle/>
                    <a:p>
                      <a:pPr algn="l" rtl="0" fontAlgn="t"/>
                      <a:r>
                        <a:rPr lang="en-US" sz="1400" b="0" i="0" u="sng" strike="noStrike">
                          <a:solidFill>
                            <a:srgbClr val="0563C1"/>
                          </a:solidFill>
                          <a:effectLst/>
                          <a:latin typeface="Titillium"/>
                          <a:hlinkClick r:id="rId5"/>
                        </a:rPr>
                        <a:t>Green – Basic, default service</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97555723"/>
                  </a:ext>
                </a:extLst>
              </a:tr>
              <a:tr h="190500">
                <a:tc>
                  <a:txBody>
                    <a:bodyPr/>
                    <a:lstStyle/>
                    <a:p>
                      <a:pPr algn="l" rtl="0" fontAlgn="t"/>
                      <a:r>
                        <a:rPr lang="en-US" sz="1400" b="0" i="0" u="sng" strike="noStrike">
                          <a:solidFill>
                            <a:srgbClr val="0563C1"/>
                          </a:solidFill>
                          <a:effectLst/>
                          <a:latin typeface="Titillium"/>
                          <a:hlinkClick r:id="rId6"/>
                        </a:rPr>
                        <a:t>SuperGreen – Optional 100% renewable energy</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27305443"/>
                  </a:ext>
                </a:extLst>
              </a:tr>
              <a:tr h="374650">
                <a:tc>
                  <a:txBody>
                    <a:bodyPr/>
                    <a:lstStyle/>
                    <a:p>
                      <a:pPr algn="l" rtl="0" fontAlgn="t"/>
                      <a:r>
                        <a:rPr lang="en-US" sz="1400" b="0" i="0" u="sng" strike="noStrike" dirty="0">
                          <a:solidFill>
                            <a:srgbClr val="0563C1"/>
                          </a:solidFill>
                          <a:effectLst/>
                          <a:latin typeface="Titillium"/>
                          <a:hlinkClick r:id="rId7"/>
                        </a:rPr>
                        <a:t>Solar Net Energy Metering – Bill credit for clean power fed to the grid</a:t>
                      </a:r>
                      <a:endParaRPr lang="en-US" sz="1400" b="0" i="0" u="sng" strike="noStrike" dirty="0">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66326109"/>
                  </a:ext>
                </a:extLst>
              </a:tr>
              <a:tr h="190500">
                <a:tc>
                  <a:txBody>
                    <a:bodyPr/>
                    <a:lstStyle/>
                    <a:p>
                      <a:pPr algn="l" rtl="0" fontAlgn="t"/>
                      <a:r>
                        <a:rPr lang="en-US" sz="1400" b="1" i="0" u="sng" strike="noStrike" dirty="0">
                          <a:solidFill>
                            <a:srgbClr val="0563C1"/>
                          </a:solidFill>
                          <a:effectLst/>
                          <a:latin typeface="Titillium"/>
                          <a:hlinkClick r:id="rId8"/>
                        </a:rPr>
                        <a:t>Peninsula Clean Energy:</a:t>
                      </a:r>
                      <a:endParaRPr lang="en-US" sz="1400" b="1" i="0" u="sng" strike="noStrike" dirty="0">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19787688"/>
                  </a:ext>
                </a:extLst>
              </a:tr>
              <a:tr h="374650">
                <a:tc>
                  <a:txBody>
                    <a:bodyPr/>
                    <a:lstStyle/>
                    <a:p>
                      <a:pPr algn="l" rtl="0" fontAlgn="t"/>
                      <a:r>
                        <a:rPr lang="en-US" sz="1400" b="0" i="0" u="sng" strike="noStrike">
                          <a:solidFill>
                            <a:srgbClr val="0563C1"/>
                          </a:solidFill>
                          <a:effectLst/>
                          <a:latin typeface="Titillium"/>
                          <a:hlinkClick r:id="rId9"/>
                        </a:rPr>
                        <a:t>EcoPlus – Basic, default service</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41604264"/>
                  </a:ext>
                </a:extLst>
              </a:tr>
              <a:tr h="190500">
                <a:tc>
                  <a:txBody>
                    <a:bodyPr/>
                    <a:lstStyle/>
                    <a:p>
                      <a:pPr algn="l" rtl="0" fontAlgn="t"/>
                      <a:r>
                        <a:rPr lang="en-US" sz="1400" b="0" i="0" u="sng" strike="noStrike">
                          <a:solidFill>
                            <a:srgbClr val="0563C1"/>
                          </a:solidFill>
                          <a:effectLst/>
                          <a:latin typeface="Titillium"/>
                          <a:hlinkClick r:id="rId9"/>
                        </a:rPr>
                        <a:t>Eco100 – Optional 100% renewable energy</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06003874"/>
                  </a:ext>
                </a:extLst>
              </a:tr>
              <a:tr h="190500">
                <a:tc>
                  <a:txBody>
                    <a:bodyPr/>
                    <a:lstStyle/>
                    <a:p>
                      <a:pPr algn="l" rtl="0" fontAlgn="t"/>
                      <a:r>
                        <a:rPr lang="en-US" sz="1400" b="0" i="0" u="sng" strike="noStrike">
                          <a:solidFill>
                            <a:srgbClr val="0563C1"/>
                          </a:solidFill>
                          <a:effectLst/>
                          <a:latin typeface="Titillium"/>
                          <a:hlinkClick r:id="rId10"/>
                        </a:rPr>
                        <a:t>Solar Net-metering – Bill credit for clean power fed to the grid</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4804898"/>
                  </a:ext>
                </a:extLst>
              </a:tr>
              <a:tr h="190500">
                <a:tc>
                  <a:txBody>
                    <a:bodyPr/>
                    <a:lstStyle/>
                    <a:p>
                      <a:pPr algn="l" rtl="0" fontAlgn="t"/>
                      <a:r>
                        <a:rPr lang="en-US" sz="1400" b="0" i="0" u="none" strike="noStrike" dirty="0">
                          <a:solidFill>
                            <a:srgbClr val="000000"/>
                          </a:solidFill>
                          <a:effectLst/>
                          <a:latin typeface="Titillium"/>
                        </a:rPr>
                        <a:t> </a:t>
                      </a: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04834130"/>
                  </a:ext>
                </a:extLst>
              </a:tr>
              <a:tr h="190500">
                <a:tc>
                  <a:txBody>
                    <a:bodyPr/>
                    <a:lstStyle/>
                    <a:p>
                      <a:pPr algn="l" rtl="0" fontAlgn="t"/>
                      <a:r>
                        <a:rPr lang="en-US" sz="1400" b="1" i="0" u="sng" strike="noStrike" dirty="0">
                          <a:solidFill>
                            <a:srgbClr val="0563C1"/>
                          </a:solidFill>
                          <a:effectLst/>
                          <a:latin typeface="Titillium"/>
                          <a:hlinkClick r:id="rId11"/>
                        </a:rPr>
                        <a:t>Silicon Valley Clean Energy:</a:t>
                      </a:r>
                      <a:endParaRPr lang="en-US" sz="1400" b="1" i="0" u="sng" strike="noStrike" dirty="0">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6113354"/>
                  </a:ext>
                </a:extLst>
              </a:tr>
              <a:tr h="190500">
                <a:tc>
                  <a:txBody>
                    <a:bodyPr/>
                    <a:lstStyle/>
                    <a:p>
                      <a:pPr algn="l" rtl="0" fontAlgn="t"/>
                      <a:r>
                        <a:rPr lang="en-US" sz="1400" b="0" i="0" u="sng" strike="noStrike">
                          <a:solidFill>
                            <a:srgbClr val="0563C1"/>
                          </a:solidFill>
                          <a:effectLst/>
                          <a:latin typeface="Titillium"/>
                          <a:hlinkClick r:id="rId12"/>
                        </a:rPr>
                        <a:t>GreenStart – Basic, default service</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37296195"/>
                  </a:ext>
                </a:extLst>
              </a:tr>
              <a:tr h="190500">
                <a:tc>
                  <a:txBody>
                    <a:bodyPr/>
                    <a:lstStyle/>
                    <a:p>
                      <a:pPr algn="l" rtl="0" fontAlgn="t"/>
                      <a:r>
                        <a:rPr lang="en-US" sz="1400" b="0" i="0" u="sng" strike="noStrike">
                          <a:solidFill>
                            <a:srgbClr val="0563C1"/>
                          </a:solidFill>
                          <a:effectLst/>
                          <a:latin typeface="Titillium"/>
                          <a:hlinkClick r:id="rId12"/>
                        </a:rPr>
                        <a:t>GreenPrime – 100% carbon free, 100% renewable</a:t>
                      </a:r>
                      <a:endParaRPr lang="en-US"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96424880"/>
                  </a:ext>
                </a:extLst>
              </a:tr>
              <a:tr h="190500">
                <a:tc>
                  <a:txBody>
                    <a:bodyPr/>
                    <a:lstStyle/>
                    <a:p>
                      <a:pPr algn="l" rtl="0" fontAlgn="t"/>
                      <a:r>
                        <a:rPr lang="nl-NL" sz="1400" b="0" i="0" u="sng" strike="noStrike">
                          <a:solidFill>
                            <a:srgbClr val="0563C1"/>
                          </a:solidFill>
                          <a:effectLst/>
                          <a:latin typeface="Titillium"/>
                          <a:hlinkClick r:id="rId12"/>
                        </a:rPr>
                        <a:t>Solar Rooftop – net metering program</a:t>
                      </a:r>
                      <a:endParaRPr lang="nl-NL" sz="1400" b="0" i="0" u="sng" strike="noStrike">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9129288"/>
                  </a:ext>
                </a:extLst>
              </a:tr>
              <a:tr h="190500">
                <a:tc>
                  <a:txBody>
                    <a:bodyPr/>
                    <a:lstStyle/>
                    <a:p>
                      <a:pPr algn="l" rtl="0" fontAlgn="t"/>
                      <a:r>
                        <a:rPr lang="en-US" sz="1400" b="0" i="0" u="none" strike="noStrike">
                          <a:solidFill>
                            <a:srgbClr val="000000"/>
                          </a:solidFill>
                          <a:effectLst/>
                          <a:latin typeface="Titillium"/>
                        </a:rPr>
                        <a:t> </a:t>
                      </a: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58872229"/>
                  </a:ext>
                </a:extLst>
              </a:tr>
              <a:tr h="190500">
                <a:tc>
                  <a:txBody>
                    <a:bodyPr/>
                    <a:lstStyle/>
                    <a:p>
                      <a:pPr algn="l" rtl="0" fontAlgn="t"/>
                      <a:r>
                        <a:rPr lang="en-US" sz="1400" b="1" i="0" u="sng" strike="noStrike" dirty="0">
                          <a:solidFill>
                            <a:srgbClr val="0563C1"/>
                          </a:solidFill>
                          <a:effectLst/>
                          <a:latin typeface="Titillium"/>
                          <a:hlinkClick r:id="rId13"/>
                        </a:rPr>
                        <a:t>Clean Power Alliance</a:t>
                      </a:r>
                      <a:endParaRPr lang="en-US" sz="1400" b="1" i="0" u="sng" strike="noStrike" dirty="0">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51516832"/>
                  </a:ext>
                </a:extLst>
              </a:tr>
              <a:tr h="190500">
                <a:tc>
                  <a:txBody>
                    <a:bodyPr/>
                    <a:lstStyle/>
                    <a:p>
                      <a:pPr algn="l" rtl="0" fontAlgn="t"/>
                      <a:r>
                        <a:rPr lang="en-US" sz="1400" b="1" i="0" u="none" strike="noStrike" dirty="0">
                          <a:solidFill>
                            <a:srgbClr val="000000"/>
                          </a:solidFill>
                          <a:effectLst/>
                          <a:latin typeface="Titillium"/>
                        </a:rPr>
                        <a:t> </a:t>
                      </a: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29869018"/>
                  </a:ext>
                </a:extLst>
              </a:tr>
              <a:tr h="190500">
                <a:tc>
                  <a:txBody>
                    <a:bodyPr/>
                    <a:lstStyle/>
                    <a:p>
                      <a:pPr algn="l" rtl="0" fontAlgn="t"/>
                      <a:r>
                        <a:rPr lang="en-US" sz="1400" b="1" i="0" u="sng" strike="noStrike" dirty="0">
                          <a:solidFill>
                            <a:srgbClr val="0563C1"/>
                          </a:solidFill>
                          <a:effectLst/>
                          <a:latin typeface="Titillium"/>
                          <a:hlinkClick r:id="rId14"/>
                        </a:rPr>
                        <a:t>Desert Community Energy</a:t>
                      </a:r>
                      <a:endParaRPr lang="en-US" sz="1400" b="1" i="0" u="sng" strike="noStrike" dirty="0">
                        <a:solidFill>
                          <a:srgbClr val="0563C1"/>
                        </a:solidFill>
                        <a:effectLst/>
                        <a:latin typeface="Titillium"/>
                      </a:endParaRPr>
                    </a:p>
                  </a:txBody>
                  <a:tcPr marL="6350" marR="6350" marT="635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7649698"/>
                  </a:ext>
                </a:extLst>
              </a:tr>
            </a:tbl>
          </a:graphicData>
        </a:graphic>
      </p:graphicFrame>
    </p:spTree>
    <p:extLst>
      <p:ext uri="{BB962C8B-B14F-4D97-AF65-F5344CB8AC3E}">
        <p14:creationId xmlns:p14="http://schemas.microsoft.com/office/powerpoint/2010/main" val="227470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Shape 230"/>
          <p:cNvSpPr txBox="1"/>
          <p:nvPr/>
        </p:nvSpPr>
        <p:spPr>
          <a:xfrm>
            <a:off x="1790700" y="706501"/>
            <a:ext cx="8610600" cy="4954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rgbClr val="434343"/>
                </a:solidFill>
                <a:latin typeface="Titillium Light"/>
                <a:ea typeface="Calibri"/>
                <a:cs typeface="Calibri"/>
                <a:sym typeface="Calibri"/>
              </a:rPr>
              <a:t>Low Income Benefits of CCAs</a:t>
            </a:r>
            <a:endParaRPr sz="3600" baseline="30000" dirty="0">
              <a:solidFill>
                <a:srgbClr val="434343"/>
              </a:solidFill>
              <a:latin typeface="Titillium Light"/>
              <a:ea typeface="Calibri"/>
              <a:cs typeface="Calibri"/>
              <a:sym typeface="Calibri"/>
            </a:endParaRPr>
          </a:p>
        </p:txBody>
      </p:sp>
      <p:sp>
        <p:nvSpPr>
          <p:cNvPr id="231" name="Shape 231"/>
          <p:cNvSpPr/>
          <p:nvPr/>
        </p:nvSpPr>
        <p:spPr>
          <a:xfrm>
            <a:off x="3605213" y="1817575"/>
            <a:ext cx="5807100" cy="3696427"/>
          </a:xfrm>
          <a:prstGeom prst="rect">
            <a:avLst/>
          </a:prstGeom>
          <a:noFill/>
          <a:ln>
            <a:noFill/>
          </a:ln>
        </p:spPr>
        <p:txBody>
          <a:bodyPr spcFirstLastPara="1" wrap="square" lIns="91425" tIns="45700" rIns="91425" bIns="45700" anchor="t" anchorCtr="0">
            <a:noAutofit/>
          </a:bodyPr>
          <a:lstStyle/>
          <a:p>
            <a:pPr marL="101600" marR="0" lvl="0" rtl="0">
              <a:lnSpc>
                <a:spcPct val="200000"/>
              </a:lnSpc>
              <a:spcBef>
                <a:spcPts val="0"/>
              </a:spcBef>
              <a:spcAft>
                <a:spcPts val="0"/>
              </a:spcAft>
              <a:buClr>
                <a:schemeClr val="dk1"/>
              </a:buClr>
              <a:buSzPts val="2000"/>
            </a:pPr>
            <a:r>
              <a:rPr lang="en-US" sz="2000" dirty="0">
                <a:solidFill>
                  <a:schemeClr val="dk1"/>
                </a:solidFill>
                <a:latin typeface="Calibri"/>
                <a:cs typeface="Calibri"/>
                <a:sym typeface="Calibri"/>
              </a:rPr>
              <a:t>CAL CCA states that CCA’s provide more affordable energy (no rate discounts for particular customer class)</a:t>
            </a:r>
            <a:endParaRPr dirty="0"/>
          </a:p>
          <a:p>
            <a:pPr marL="101600" marR="0" lvl="0" rtl="0">
              <a:lnSpc>
                <a:spcPct val="200000"/>
              </a:lnSpc>
              <a:spcBef>
                <a:spcPts val="0"/>
              </a:spcBef>
              <a:spcAft>
                <a:spcPts val="0"/>
              </a:spcAft>
              <a:buClr>
                <a:schemeClr val="dk1"/>
              </a:buClr>
              <a:buSzPts val="2000"/>
            </a:pPr>
            <a:r>
              <a:rPr lang="en-US" sz="2000" dirty="0">
                <a:solidFill>
                  <a:schemeClr val="dk1"/>
                </a:solidFill>
                <a:latin typeface="Calibri"/>
                <a:ea typeface="Calibri"/>
                <a:cs typeface="Calibri"/>
                <a:sym typeface="Calibri"/>
              </a:rPr>
              <a:t>MCE receives Energy Assistance Savings Program funds (funded by all ratepayers) and is in the process of weatherizing homes</a:t>
            </a:r>
          </a:p>
          <a:p>
            <a:pPr marL="101600" marR="0" lvl="0" rtl="0">
              <a:lnSpc>
                <a:spcPct val="200000"/>
              </a:lnSpc>
              <a:spcBef>
                <a:spcPts val="0"/>
              </a:spcBef>
              <a:spcAft>
                <a:spcPts val="0"/>
              </a:spcAft>
              <a:buClr>
                <a:schemeClr val="dk1"/>
              </a:buClr>
              <a:buSzPts val="2000"/>
            </a:pPr>
            <a:endParaRPr dirty="0"/>
          </a:p>
        </p:txBody>
      </p:sp>
      <p:pic>
        <p:nvPicPr>
          <p:cNvPr id="233" name="Shape 233"/>
          <p:cNvPicPr preferRelativeResize="0"/>
          <p:nvPr/>
        </p:nvPicPr>
        <p:blipFill>
          <a:blip r:embed="rId3">
            <a:alphaModFix/>
            <a:extLst>
              <a:ext uri="{BEBA8EAE-BF5A-486C-A8C5-ECC9F3942E4B}">
                <a14:imgProps xmlns:a14="http://schemas.microsoft.com/office/drawing/2010/main">
                  <a14:imgLayer r:embed="rId4">
                    <a14:imgEffect>
                      <a14:brightnessContrast contrast="-3000"/>
                    </a14:imgEffect>
                  </a14:imgLayer>
                </a14:imgProps>
              </a:ext>
            </a:extLst>
          </a:blip>
          <a:stretch>
            <a:fillRect/>
          </a:stretch>
        </p:blipFill>
        <p:spPr>
          <a:xfrm>
            <a:off x="3605213" y="1458636"/>
            <a:ext cx="4981575" cy="38100"/>
          </a:xfrm>
          <a:prstGeom prst="rect">
            <a:avLst/>
          </a:prstGeom>
          <a:noFill/>
          <a:ln>
            <a:noFill/>
          </a:ln>
        </p:spPr>
      </p:pic>
      <p:sp>
        <p:nvSpPr>
          <p:cNvPr id="10" name="Shape 3966">
            <a:extLst>
              <a:ext uri="{FF2B5EF4-FFF2-40B4-BE49-F238E27FC236}">
                <a16:creationId xmlns:a16="http://schemas.microsoft.com/office/drawing/2014/main" id="{107EBA08-C5B4-4F2F-80A0-4F6B1ECC941B}"/>
              </a:ext>
            </a:extLst>
          </p:cNvPr>
          <p:cNvSpPr/>
          <p:nvPr/>
        </p:nvSpPr>
        <p:spPr>
          <a:xfrm>
            <a:off x="3069539" y="4058038"/>
            <a:ext cx="462172" cy="43174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8"/>
                  <a:pt x="12544" y="14727"/>
                  <a:pt x="12273" y="14727"/>
                </a:cubicBezTo>
                <a:lnTo>
                  <a:pt x="9327" y="14727"/>
                </a:lnTo>
                <a:cubicBezTo>
                  <a:pt x="9056" y="14727"/>
                  <a:pt x="8836" y="14948"/>
                  <a:pt x="8836" y="15218"/>
                </a:cubicBezTo>
                <a:lnTo>
                  <a:pt x="8836" y="17673"/>
                </a:lnTo>
                <a:lnTo>
                  <a:pt x="7855" y="17673"/>
                </a:lnTo>
                <a:cubicBezTo>
                  <a:pt x="7584" y="17673"/>
                  <a:pt x="7364" y="17892"/>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1" y="18423"/>
                  <a:pt x="14236" y="18300"/>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Shape 3834">
            <a:extLst>
              <a:ext uri="{FF2B5EF4-FFF2-40B4-BE49-F238E27FC236}">
                <a16:creationId xmlns:a16="http://schemas.microsoft.com/office/drawing/2014/main" id="{3D2A67D0-78A0-481E-A4E0-BED5953DB583}"/>
              </a:ext>
            </a:extLst>
          </p:cNvPr>
          <p:cNvSpPr/>
          <p:nvPr/>
        </p:nvSpPr>
        <p:spPr>
          <a:xfrm>
            <a:off x="2914389" y="2042911"/>
            <a:ext cx="543819" cy="42415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gradFill>
            <a:gsLst>
              <a:gs pos="15000">
                <a:srgbClr val="4472C4"/>
              </a:gs>
              <a:gs pos="100000">
                <a:srgbClr val="ED7D31"/>
              </a:gs>
            </a:gsLst>
            <a:lin ang="2700000" scaled="0"/>
          </a:gra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7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3074" name="Picture 2" descr="Vulnerability Risks Within the Energy Sector: Current Risks and Why Going  Passwordless is Vital -- Security Today">
            <a:extLst>
              <a:ext uri="{FF2B5EF4-FFF2-40B4-BE49-F238E27FC236}">
                <a16:creationId xmlns:a16="http://schemas.microsoft.com/office/drawing/2014/main" id="{13424BD6-18A3-D253-6CE2-B9AA8312C5FC}"/>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 name="Shape 440"/>
          <p:cNvSpPr txBox="1"/>
          <p:nvPr/>
        </p:nvSpPr>
        <p:spPr>
          <a:xfrm>
            <a:off x="1790699" y="540207"/>
            <a:ext cx="8610600" cy="4956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3600"/>
            </a:pPr>
            <a:r>
              <a:rPr lang="en-US" sz="3600" dirty="0">
                <a:solidFill>
                  <a:schemeClr val="dk1"/>
                </a:solidFill>
                <a:latin typeface="Titillium Light"/>
                <a:ea typeface="Calibri"/>
                <a:cs typeface="Calibri"/>
                <a:sym typeface="Calibri"/>
              </a:rPr>
              <a:t>CCA Risks and Challenges</a:t>
            </a:r>
            <a:endParaRPr sz="3600" dirty="0">
              <a:latin typeface="Titillium Light"/>
              <a:ea typeface="Calibri"/>
              <a:cs typeface="Calibri"/>
              <a:sym typeface="Calibri"/>
            </a:endParaRPr>
          </a:p>
        </p:txBody>
      </p:sp>
      <p:sp>
        <p:nvSpPr>
          <p:cNvPr id="441" name="Shape 441"/>
          <p:cNvSpPr/>
          <p:nvPr/>
        </p:nvSpPr>
        <p:spPr>
          <a:xfrm>
            <a:off x="1535099" y="1309965"/>
            <a:ext cx="9117067" cy="510271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600"/>
              </a:spcAft>
              <a:buClr>
                <a:schemeClr val="dk1"/>
              </a:buClr>
              <a:buSzPts val="2000"/>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60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Cost Shifting and Impact on Existing Customers</a:t>
            </a:r>
          </a:p>
          <a:p>
            <a:pPr marL="342900" marR="0" lvl="0" indent="-342900" algn="l" rtl="0">
              <a:spcBef>
                <a:spcPts val="0"/>
              </a:spcBef>
              <a:spcAft>
                <a:spcPts val="60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CCAs typically rely on contracts and market purchase for power supply</a:t>
            </a:r>
          </a:p>
          <a:p>
            <a:pPr marL="342900" marR="0" lvl="0" indent="-342900" algn="l" rtl="0">
              <a:spcBef>
                <a:spcPts val="0"/>
              </a:spcBef>
              <a:spcAft>
                <a:spcPts val="600"/>
              </a:spcAft>
              <a:buClr>
                <a:schemeClr val="dk1"/>
              </a:buClr>
              <a:buSzPts val="2000"/>
              <a:buFont typeface="Wingdings" pitchFamily="2" charset="2"/>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CCAs do not have broad access to bank facilities and capital markets</a:t>
            </a:r>
          </a:p>
          <a:p>
            <a:pPr marL="342900" marR="0" lvl="0" indent="-342900" algn="l" rtl="0">
              <a:spcBef>
                <a:spcPts val="0"/>
              </a:spcBef>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Maintaining competitive rates and cost savings for customers</a:t>
            </a:r>
          </a:p>
          <a:p>
            <a:pPr marL="852488" lvl="1"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Local electricity market and regulatory conditions can create risks</a:t>
            </a:r>
          </a:p>
          <a:p>
            <a:pPr marL="338138" lvl="1"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Balancing local autonomy and regional cooperation</a:t>
            </a:r>
          </a:p>
          <a:p>
            <a:pPr marL="338138" lvl="1"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Meeting demand for local renewable energy</a:t>
            </a:r>
          </a:p>
          <a:p>
            <a:pPr marL="338138" lvl="1"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Customer opt out policies vary by CCA and state</a:t>
            </a:r>
          </a:p>
          <a:p>
            <a:pPr marL="852488" lvl="2"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Can make it difficult to maintain stable customer base</a:t>
            </a:r>
          </a:p>
          <a:p>
            <a:pPr marL="852488" lvl="2"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Is there Customer Choice?</a:t>
            </a:r>
          </a:p>
          <a:p>
            <a:pPr lvl="2"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Resource adequacy: ability of generation resources on a grid to supply electricity during peak events</a:t>
            </a:r>
          </a:p>
          <a:p>
            <a:pPr lvl="2" indent="338138">
              <a:spcAft>
                <a:spcPts val="600"/>
              </a:spcAft>
              <a:buClr>
                <a:schemeClr val="dk1"/>
              </a:buClr>
              <a:buSzPts val="2000"/>
              <a:buFont typeface="Wingdings" pitchFamily="2" charset="2"/>
              <a:buChar char="§"/>
            </a:pPr>
            <a:endParaRPr lang="en-US" sz="2000" dirty="0">
              <a:latin typeface="Calibri" panose="020F0502020204030204" pitchFamily="34" charset="0"/>
              <a:ea typeface="Calibri"/>
              <a:cs typeface="Calibri" panose="020F0502020204030204" pitchFamily="34" charset="0"/>
              <a:sym typeface="Calibri"/>
            </a:endParaRPr>
          </a:p>
          <a:p>
            <a:pPr marL="514350" lvl="2">
              <a:spcAft>
                <a:spcPts val="600"/>
              </a:spcAft>
              <a:buClr>
                <a:schemeClr val="dk1"/>
              </a:buClr>
              <a:buSzPts val="2000"/>
            </a:pPr>
            <a:endParaRPr lang="en-US" sz="2000" dirty="0">
              <a:latin typeface="Calibri" panose="020F0502020204030204" pitchFamily="34" charset="0"/>
              <a:ea typeface="Calibri"/>
              <a:cs typeface="Calibri" panose="020F0502020204030204" pitchFamily="34" charset="0"/>
              <a:sym typeface="Calibri"/>
            </a:endParaRPr>
          </a:p>
          <a:p>
            <a:pPr marL="338138" lvl="2" indent="-338138">
              <a:spcAft>
                <a:spcPts val="600"/>
              </a:spcAft>
              <a:buClr>
                <a:schemeClr val="dk1"/>
              </a:buClr>
              <a:buSzPts val="2000"/>
              <a:buFont typeface="Wingdings" pitchFamily="2" charset="2"/>
              <a:buChar char="§"/>
            </a:pPr>
            <a:endParaRPr lang="en-US" sz="2000" dirty="0">
              <a:latin typeface="Calibri" panose="020F0502020204030204" pitchFamily="34" charset="0"/>
              <a:ea typeface="Calibri"/>
              <a:cs typeface="Calibri" panose="020F0502020204030204" pitchFamily="34" charset="0"/>
              <a:sym typeface="Calibri"/>
            </a:endParaRPr>
          </a:p>
          <a:p>
            <a:pPr marL="338138" lvl="1" indent="-338138">
              <a:spcAft>
                <a:spcPts val="600"/>
              </a:spcAft>
              <a:buClr>
                <a:schemeClr val="dk1"/>
              </a:buClr>
              <a:buSzPts val="2000"/>
              <a:buFont typeface="Wingdings" pitchFamily="2" charset="2"/>
              <a:buChar char="§"/>
            </a:pPr>
            <a:endParaRPr lang="en-US" sz="2000" dirty="0">
              <a:latin typeface="Calibri" panose="020F0502020204030204" pitchFamily="34" charset="0"/>
              <a:ea typeface="Calibri"/>
              <a:cs typeface="Calibri" panose="020F0502020204030204" pitchFamily="34" charset="0"/>
              <a:sym typeface="Calibri"/>
            </a:endParaRPr>
          </a:p>
        </p:txBody>
      </p:sp>
      <p:pic>
        <p:nvPicPr>
          <p:cNvPr id="442" name="Shape 442"/>
          <p:cNvPicPr preferRelativeResize="0"/>
          <p:nvPr/>
        </p:nvPicPr>
        <p:blipFill>
          <a:blip r:embed="rId4">
            <a:alphaModFix/>
          </a:blip>
          <a:stretch>
            <a:fillRect/>
          </a:stretch>
        </p:blipFill>
        <p:spPr>
          <a:xfrm>
            <a:off x="3605213" y="1153836"/>
            <a:ext cx="4981575" cy="38100"/>
          </a:xfrm>
          <a:prstGeom prst="rect">
            <a:avLst/>
          </a:prstGeom>
          <a:noFill/>
          <a:ln>
            <a:noFill/>
          </a:ln>
        </p:spPr>
      </p:pic>
    </p:spTree>
    <p:extLst>
      <p:ext uri="{BB962C8B-B14F-4D97-AF65-F5344CB8AC3E}">
        <p14:creationId xmlns:p14="http://schemas.microsoft.com/office/powerpoint/2010/main" val="196219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098" name="Picture 2" descr="Power | SGS USA">
            <a:extLst>
              <a:ext uri="{FF2B5EF4-FFF2-40B4-BE49-F238E27FC236}">
                <a16:creationId xmlns:a16="http://schemas.microsoft.com/office/drawing/2014/main" id="{FB54A47F-4A5B-1097-44BB-0AC9FE58E09F}"/>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 name="Shape 440"/>
          <p:cNvSpPr txBox="1"/>
          <p:nvPr/>
        </p:nvSpPr>
        <p:spPr>
          <a:xfrm>
            <a:off x="0" y="545012"/>
            <a:ext cx="12191999" cy="532624"/>
          </a:xfrm>
          <a:prstGeom prst="rect">
            <a:avLst/>
          </a:prstGeom>
          <a:noFill/>
          <a:ln>
            <a:noFill/>
          </a:ln>
        </p:spPr>
        <p:txBody>
          <a:bodyPr spcFirstLastPara="1" wrap="square" lIns="91425" tIns="45700" rIns="91425" bIns="45700" anchor="t" anchorCtr="0">
            <a:noAutofit/>
          </a:bodyPr>
          <a:lstStyle/>
          <a:p>
            <a:pPr marL="739775" lvl="1" algn="ctr">
              <a:buClr>
                <a:schemeClr val="dk1"/>
              </a:buClr>
              <a:buSzPts val="2000"/>
            </a:pPr>
            <a:r>
              <a:rPr lang="en-US" sz="3600" dirty="0">
                <a:solidFill>
                  <a:schemeClr val="dk1"/>
                </a:solidFill>
                <a:latin typeface="Calibri" panose="020F0502020204030204" pitchFamily="34" charset="0"/>
                <a:ea typeface="Calibri"/>
                <a:cs typeface="Calibri" panose="020F0502020204030204" pitchFamily="34" charset="0"/>
                <a:sym typeface="Calibri"/>
              </a:rPr>
              <a:t>Are CCAs really a choice?</a:t>
            </a:r>
          </a:p>
        </p:txBody>
      </p:sp>
      <p:sp>
        <p:nvSpPr>
          <p:cNvPr id="441" name="Shape 441"/>
          <p:cNvSpPr/>
          <p:nvPr/>
        </p:nvSpPr>
        <p:spPr>
          <a:xfrm>
            <a:off x="1856374" y="2374208"/>
            <a:ext cx="9121800" cy="468991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Wingdings" pitchFamily="2" charset="2"/>
              <a:buChar char="§"/>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Automatically enrolled, must opt out</a:t>
            </a: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Customers don’t know about new provider (Customer Awareness)</a:t>
            </a: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Example: San Diego Community Power and SDG&amp;E</a:t>
            </a:r>
          </a:p>
          <a:p>
            <a:pPr marL="627063" lvl="1" indent="-288925">
              <a:spcAft>
                <a:spcPts val="600"/>
              </a:spcAft>
              <a:buClr>
                <a:schemeClr val="dk1"/>
              </a:buClr>
              <a:buSzPts val="2000"/>
              <a:buFont typeface="Wingdings" pitchFamily="2" charset="2"/>
              <a:buChar char="§"/>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627063" lvl="1" indent="-288925">
              <a:spcAft>
                <a:spcPts val="600"/>
              </a:spcAft>
              <a:buClr>
                <a:schemeClr val="dk1"/>
              </a:buClr>
              <a:buSzPts val="2000"/>
              <a:buFont typeface="Wingdings" pitchFamily="2" charset="2"/>
              <a:buChar char="§"/>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627063" lvl="1" indent="-288925">
              <a:spcAft>
                <a:spcPts val="600"/>
              </a:spcAft>
              <a:buClr>
                <a:schemeClr val="dk1"/>
              </a:buClr>
              <a:buSzPts val="2000"/>
              <a:buFont typeface="Wingdings" pitchFamily="2" charset="2"/>
              <a:buChar char="§"/>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endParaRPr sz="2000" dirty="0">
              <a:latin typeface="Calibri" panose="020F0502020204030204" pitchFamily="34" charset="0"/>
              <a:ea typeface="Calibri"/>
              <a:cs typeface="Calibri" panose="020F0502020204030204" pitchFamily="34" charset="0"/>
              <a:sym typeface="Calibri"/>
            </a:endParaRPr>
          </a:p>
        </p:txBody>
      </p:sp>
      <p:pic>
        <p:nvPicPr>
          <p:cNvPr id="442" name="Shape 442"/>
          <p:cNvPicPr preferRelativeResize="0"/>
          <p:nvPr/>
        </p:nvPicPr>
        <p:blipFill>
          <a:blip r:embed="rId4">
            <a:alphaModFix/>
          </a:blip>
          <a:stretch>
            <a:fillRect/>
          </a:stretch>
        </p:blipFill>
        <p:spPr>
          <a:xfrm>
            <a:off x="4018572" y="1216466"/>
            <a:ext cx="4981575" cy="38100"/>
          </a:xfrm>
          <a:prstGeom prst="rect">
            <a:avLst/>
          </a:prstGeom>
          <a:noFill/>
          <a:ln>
            <a:noFill/>
          </a:ln>
        </p:spPr>
      </p:pic>
    </p:spTree>
    <p:extLst>
      <p:ext uri="{BB962C8B-B14F-4D97-AF65-F5344CB8AC3E}">
        <p14:creationId xmlns:p14="http://schemas.microsoft.com/office/powerpoint/2010/main" val="356994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3074" name="Picture 2" descr="Vulnerability Risks Within the Energy Sector: Current Risks and Why Going  Passwordless is Vital -- Security Today">
            <a:extLst>
              <a:ext uri="{FF2B5EF4-FFF2-40B4-BE49-F238E27FC236}">
                <a16:creationId xmlns:a16="http://schemas.microsoft.com/office/drawing/2014/main" id="{13424BD6-18A3-D253-6CE2-B9AA8312C5FC}"/>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 name="Shape 440"/>
          <p:cNvSpPr txBox="1"/>
          <p:nvPr/>
        </p:nvSpPr>
        <p:spPr>
          <a:xfrm>
            <a:off x="1790699" y="540207"/>
            <a:ext cx="8610600" cy="4956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3600"/>
            </a:pPr>
            <a:r>
              <a:rPr lang="en-US" sz="3600" dirty="0">
                <a:solidFill>
                  <a:schemeClr val="dk1"/>
                </a:solidFill>
                <a:latin typeface="Titillium Light"/>
                <a:ea typeface="Calibri"/>
                <a:cs typeface="Calibri"/>
                <a:sym typeface="Calibri"/>
              </a:rPr>
              <a:t>Customer Awareness</a:t>
            </a:r>
            <a:endParaRPr sz="3600" dirty="0">
              <a:latin typeface="Titillium Light"/>
              <a:ea typeface="Calibri"/>
              <a:cs typeface="Calibri"/>
              <a:sym typeface="Calibri"/>
            </a:endParaRPr>
          </a:p>
        </p:txBody>
      </p:sp>
      <p:sp>
        <p:nvSpPr>
          <p:cNvPr id="441" name="Shape 441"/>
          <p:cNvSpPr/>
          <p:nvPr/>
        </p:nvSpPr>
        <p:spPr>
          <a:xfrm>
            <a:off x="991099" y="1700319"/>
            <a:ext cx="2636883" cy="468991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600"/>
              </a:spcAft>
              <a:buClr>
                <a:schemeClr val="dk1"/>
              </a:buClr>
              <a:buSzPts val="2000"/>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38138" lvl="1"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Most customers unaware that any change has occurred after CCA implementation despite CCA mail notices and community outreach campaigns</a:t>
            </a:r>
          </a:p>
          <a:p>
            <a:pPr marL="338138" lvl="1" indent="-338138">
              <a:spcAft>
                <a:spcPts val="600"/>
              </a:spcAft>
              <a:buClr>
                <a:schemeClr val="dk1"/>
              </a:buClr>
              <a:buSzPts val="2000"/>
              <a:buFont typeface="Wingdings" pitchFamily="2" charset="2"/>
              <a:buChar char="§"/>
            </a:pPr>
            <a:r>
              <a:rPr lang="en-US" sz="2000" dirty="0">
                <a:latin typeface="Calibri" panose="020F0502020204030204" pitchFamily="34" charset="0"/>
                <a:ea typeface="Calibri"/>
                <a:cs typeface="Calibri" panose="020F0502020204030204" pitchFamily="34" charset="0"/>
                <a:sym typeface="Calibri"/>
              </a:rPr>
              <a:t>Customers continue to get bill from their local utility</a:t>
            </a:r>
          </a:p>
          <a:p>
            <a:pPr marL="338138" lvl="1" indent="-338138">
              <a:buClr>
                <a:schemeClr val="dk1"/>
              </a:buClr>
              <a:buSzPts val="2000"/>
              <a:buFont typeface="Wingdings" pitchFamily="2" charset="2"/>
              <a:buChar char="§"/>
            </a:pPr>
            <a:endParaRPr lang="en-US" sz="2000" dirty="0">
              <a:latin typeface="Calibri" panose="020F0502020204030204" pitchFamily="34" charset="0"/>
              <a:ea typeface="Calibri"/>
              <a:cs typeface="Calibri" panose="020F0502020204030204" pitchFamily="34" charset="0"/>
              <a:sym typeface="Calibri"/>
            </a:endParaRPr>
          </a:p>
          <a:p>
            <a:pPr marL="852488" lvl="1" indent="-338138">
              <a:buClr>
                <a:schemeClr val="dk1"/>
              </a:buClr>
              <a:buSzPts val="2000"/>
              <a:buFont typeface="Wingdings" pitchFamily="2" charset="2"/>
              <a:buChar char="§"/>
            </a:pPr>
            <a:endParaRPr sz="2000" dirty="0">
              <a:latin typeface="Calibri" panose="020F0502020204030204" pitchFamily="34" charset="0"/>
              <a:ea typeface="Calibri"/>
              <a:cs typeface="Calibri" panose="020F0502020204030204" pitchFamily="34" charset="0"/>
              <a:sym typeface="Calibri"/>
            </a:endParaRPr>
          </a:p>
        </p:txBody>
      </p:sp>
      <p:pic>
        <p:nvPicPr>
          <p:cNvPr id="442" name="Shape 442"/>
          <p:cNvPicPr preferRelativeResize="0"/>
          <p:nvPr/>
        </p:nvPicPr>
        <p:blipFill>
          <a:blip r:embed="rId4">
            <a:alphaModFix/>
          </a:blip>
          <a:stretch>
            <a:fillRect/>
          </a:stretch>
        </p:blipFill>
        <p:spPr>
          <a:xfrm>
            <a:off x="3605213" y="1153836"/>
            <a:ext cx="4981575" cy="38100"/>
          </a:xfrm>
          <a:prstGeom prst="rect">
            <a:avLst/>
          </a:prstGeom>
          <a:noFill/>
          <a:ln>
            <a:noFill/>
          </a:ln>
        </p:spPr>
      </p:pic>
      <p:pic>
        <p:nvPicPr>
          <p:cNvPr id="3" name="Picture 2">
            <a:extLst>
              <a:ext uri="{FF2B5EF4-FFF2-40B4-BE49-F238E27FC236}">
                <a16:creationId xmlns:a16="http://schemas.microsoft.com/office/drawing/2014/main" id="{DF1D52E2-E5A5-A933-358E-52E09720FBFB}"/>
              </a:ext>
            </a:extLst>
          </p:cNvPr>
          <p:cNvPicPr>
            <a:picLocks noChangeAspect="1"/>
          </p:cNvPicPr>
          <p:nvPr/>
        </p:nvPicPr>
        <p:blipFill>
          <a:blip r:embed="rId5"/>
          <a:stretch>
            <a:fillRect/>
          </a:stretch>
        </p:blipFill>
        <p:spPr>
          <a:xfrm>
            <a:off x="4010008" y="1623974"/>
            <a:ext cx="4171981" cy="5234026"/>
          </a:xfrm>
          <a:prstGeom prst="rect">
            <a:avLst/>
          </a:prstGeom>
        </p:spPr>
      </p:pic>
      <p:pic>
        <p:nvPicPr>
          <p:cNvPr id="5" name="Picture 4">
            <a:extLst>
              <a:ext uri="{FF2B5EF4-FFF2-40B4-BE49-F238E27FC236}">
                <a16:creationId xmlns:a16="http://schemas.microsoft.com/office/drawing/2014/main" id="{3AC22F0D-A1AB-39C8-F8D2-B981BD0A8196}"/>
              </a:ext>
            </a:extLst>
          </p:cNvPr>
          <p:cNvPicPr>
            <a:picLocks noChangeAspect="1"/>
          </p:cNvPicPr>
          <p:nvPr/>
        </p:nvPicPr>
        <p:blipFill>
          <a:blip r:embed="rId6"/>
          <a:stretch>
            <a:fillRect/>
          </a:stretch>
        </p:blipFill>
        <p:spPr>
          <a:xfrm>
            <a:off x="8019803" y="1642510"/>
            <a:ext cx="4172195" cy="5234026"/>
          </a:xfrm>
          <a:prstGeom prst="rect">
            <a:avLst/>
          </a:prstGeom>
        </p:spPr>
      </p:pic>
    </p:spTree>
    <p:extLst>
      <p:ext uri="{BB962C8B-B14F-4D97-AF65-F5344CB8AC3E}">
        <p14:creationId xmlns:p14="http://schemas.microsoft.com/office/powerpoint/2010/main" val="329966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rotWithShape="1">
          <a:blip r:embed="rId3">
            <a:alphaModFix amt="50000"/>
            <a:extLst>
              <a:ext uri="{BEBA8EAE-BF5A-486C-A8C5-ECC9F3942E4B}">
                <a14:imgProps xmlns:a14="http://schemas.microsoft.com/office/drawing/2010/main">
                  <a14:imgLayer r:embed="rId4">
                    <a14:imgEffect>
                      <a14:brightnessContrast bright="20000" contrast="-20000"/>
                    </a14:imgEffect>
                  </a14:imgLayer>
                </a14:imgProps>
              </a:ext>
            </a:extLst>
          </a:blip>
          <a:srcRect r="25661" b="6279"/>
          <a:stretch/>
        </p:blipFill>
        <p:spPr>
          <a:xfrm>
            <a:off x="438400" y="2688475"/>
            <a:ext cx="4389975" cy="3115550"/>
          </a:xfrm>
          <a:prstGeom prst="rect">
            <a:avLst/>
          </a:prstGeom>
          <a:noFill/>
          <a:ln>
            <a:noFill/>
          </a:ln>
          <a:effectLst>
            <a:outerShdw blurRad="342900" dist="19050" dir="5400000" algn="bl" rotWithShape="0">
              <a:srgbClr val="FFFFFF">
                <a:alpha val="50000"/>
              </a:srgbClr>
            </a:outerShdw>
          </a:effectLst>
        </p:spPr>
      </p:pic>
      <p:sp>
        <p:nvSpPr>
          <p:cNvPr id="415" name="Shape 415"/>
          <p:cNvSpPr txBox="1"/>
          <p:nvPr/>
        </p:nvSpPr>
        <p:spPr>
          <a:xfrm>
            <a:off x="1790700" y="706501"/>
            <a:ext cx="8610600" cy="49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dirty="0">
                <a:solidFill>
                  <a:schemeClr val="dk1"/>
                </a:solidFill>
                <a:latin typeface="Titillium Light"/>
                <a:ea typeface="Calibri"/>
                <a:cs typeface="Calibri" panose="020F0502020204030204" pitchFamily="34" charset="0"/>
                <a:sym typeface="Calibri"/>
              </a:rPr>
              <a:t>Barriers to Sharing of Information</a:t>
            </a:r>
            <a:endParaRPr sz="3600" baseline="30000" dirty="0">
              <a:latin typeface="Titillium Light"/>
              <a:ea typeface="Calibri"/>
              <a:cs typeface="Calibri" panose="020F0502020204030204" pitchFamily="34" charset="0"/>
              <a:sym typeface="Calibri"/>
            </a:endParaRPr>
          </a:p>
        </p:txBody>
      </p:sp>
      <p:sp>
        <p:nvSpPr>
          <p:cNvPr id="416" name="Shape 416"/>
          <p:cNvSpPr/>
          <p:nvPr/>
        </p:nvSpPr>
        <p:spPr>
          <a:xfrm>
            <a:off x="1156275" y="2129700"/>
            <a:ext cx="4708500" cy="4441800"/>
          </a:xfrm>
          <a:prstGeom prst="rect">
            <a:avLst/>
          </a:prstGeom>
          <a:noFill/>
          <a:ln w="9525" cap="flat" cmpd="sng">
            <a:solidFill>
              <a:srgbClr val="000000"/>
            </a:solidFill>
            <a:prstDash val="dashDot"/>
            <a:round/>
            <a:headEnd type="none" w="sm" len="sm"/>
            <a:tailEnd type="none" w="sm" len="sm"/>
          </a:ln>
        </p:spPr>
        <p:txBody>
          <a:bodyPr spcFirstLastPara="1" wrap="square" lIns="182880" tIns="91440" rIns="182880" bIns="91440" anchor="t" anchorCtr="0">
            <a:noAutofit/>
          </a:bodyPr>
          <a:lstStyle/>
          <a:p>
            <a:pPr marL="0" lvl="0" indent="0" rtl="0">
              <a:lnSpc>
                <a:spcPct val="90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Define basic concepts relevant to electric utility actions with respect to CCAs, including “marketing,” “lobbying,” “promotional or political advertising,” and “competitively sensitive information.”</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Require preparation and distribution of a neutral comparison of the tariffs of the utility and any CCA within that utility’s service territory.</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Require a separation between a utility’s marketing division and its other functional divisions, such as billing and customer service, for any utility that intends to market against actual or potential CCAs within its territory.</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Require utilities to provide access to information to CCAs on the same terms as it does for its independent marketing division.</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Prohibit utilities from speaking on behalf of a CCA or making any untrue or misleading statement about a CCA’s service.  Require modified draft rules to apply tariff provisions in the same manner to similarly situated entities.</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Institute reporting and other documentation requirements for utilities related to their interactions with CCAs and with their independent marketing divisions.</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Require periodic audits of utilities to assess their compliance with the Code of Conduct.</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          Establish a complaint procedure for use by CCAs in the event that they believe a utility is not meeting its obligations under this Code.</a:t>
            </a:r>
            <a:endParaRPr sz="1200" i="1">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p:txBody>
      </p:sp>
      <p:pic>
        <p:nvPicPr>
          <p:cNvPr id="417" name="Shape 417"/>
          <p:cNvPicPr preferRelativeResize="0"/>
          <p:nvPr/>
        </p:nvPicPr>
        <p:blipFill>
          <a:blip r:embed="rId5">
            <a:alphaModFix/>
          </a:blip>
          <a:stretch>
            <a:fillRect/>
          </a:stretch>
        </p:blipFill>
        <p:spPr>
          <a:xfrm>
            <a:off x="3605213" y="1458636"/>
            <a:ext cx="4981575" cy="38100"/>
          </a:xfrm>
          <a:prstGeom prst="rect">
            <a:avLst/>
          </a:prstGeom>
          <a:noFill/>
          <a:ln>
            <a:noFill/>
          </a:ln>
        </p:spPr>
      </p:pic>
      <p:sp>
        <p:nvSpPr>
          <p:cNvPr id="418" name="Shape 418"/>
          <p:cNvSpPr txBox="1"/>
          <p:nvPr/>
        </p:nvSpPr>
        <p:spPr>
          <a:xfrm>
            <a:off x="3673200" y="1382425"/>
            <a:ext cx="4845600" cy="70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000"/>
              </a:spcBef>
              <a:spcAft>
                <a:spcPts val="0"/>
              </a:spcAft>
              <a:buNone/>
            </a:pPr>
            <a:r>
              <a:rPr lang="en-US" sz="2400" b="1">
                <a:solidFill>
                  <a:schemeClr val="dk1"/>
                </a:solidFill>
              </a:rPr>
              <a:t>CODE OF CONDUCT</a:t>
            </a:r>
            <a:endParaRPr sz="2400" b="1"/>
          </a:p>
        </p:txBody>
      </p:sp>
      <p:sp>
        <p:nvSpPr>
          <p:cNvPr id="419" name="Shape 419"/>
          <p:cNvSpPr txBox="1"/>
          <p:nvPr/>
        </p:nvSpPr>
        <p:spPr>
          <a:xfrm>
            <a:off x="6096000" y="2129750"/>
            <a:ext cx="5149500" cy="4441800"/>
          </a:xfrm>
          <a:prstGeom prst="rect">
            <a:avLst/>
          </a:prstGeom>
          <a:solidFill>
            <a:srgbClr val="FCE5CD"/>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600" b="1" dirty="0">
                <a:latin typeface="Titillium"/>
              </a:rPr>
              <a:t>Most Pertinent: </a:t>
            </a:r>
            <a:endParaRPr sz="1600" b="1" dirty="0">
              <a:latin typeface="Titillium"/>
            </a:endParaRPr>
          </a:p>
          <a:p>
            <a:pPr marL="0" lvl="0" indent="0">
              <a:spcBef>
                <a:spcPts val="0"/>
              </a:spcBef>
              <a:spcAft>
                <a:spcPts val="0"/>
              </a:spcAft>
              <a:buNone/>
            </a:pPr>
            <a:endParaRPr sz="1600" dirty="0">
              <a:latin typeface="Titillium"/>
            </a:endParaRPr>
          </a:p>
          <a:p>
            <a:pPr marL="0" lvl="0" indent="0">
              <a:spcBef>
                <a:spcPts val="0"/>
              </a:spcBef>
              <a:spcAft>
                <a:spcPts val="0"/>
              </a:spcAft>
              <a:buNone/>
            </a:pPr>
            <a:r>
              <a:rPr lang="en-US" sz="1600" dirty="0">
                <a:latin typeface="Titillium"/>
              </a:rPr>
              <a:t>7) An electric corporation shall provide access to utility information, rates and services to community choice aggregators on the same terms as it does for its independent marketing division.  </a:t>
            </a:r>
            <a:endParaRPr sz="1600" dirty="0">
              <a:latin typeface="Titillium"/>
            </a:endParaRPr>
          </a:p>
          <a:p>
            <a:pPr marL="0" lvl="0" indent="0" rtl="0">
              <a:spcBef>
                <a:spcPts val="0"/>
              </a:spcBef>
              <a:spcAft>
                <a:spcPts val="0"/>
              </a:spcAft>
              <a:buNone/>
            </a:pPr>
            <a:endParaRPr sz="1600" dirty="0">
              <a:latin typeface="Titillium"/>
            </a:endParaRPr>
          </a:p>
          <a:p>
            <a:pPr marL="0" lvl="0" indent="0">
              <a:spcBef>
                <a:spcPts val="0"/>
              </a:spcBef>
              <a:spcAft>
                <a:spcPts val="0"/>
              </a:spcAft>
              <a:buNone/>
            </a:pPr>
            <a:r>
              <a:rPr lang="en-US" sz="1600" dirty="0">
                <a:latin typeface="Titillium"/>
              </a:rPr>
              <a:t>9) An electrical corporation shall refrain from: 1) speaking on behalf of CCA a program; 2) giving any appearance of speaking on behalf of any CCA program; or 3) making any statement relating to the community choice aggregator’s rates or terms and conditions of service that is untrue or misleading, and that is known, or that, by the exercise of reasonable care, should be known, to be untrue or misleading.</a:t>
            </a:r>
            <a:endParaRPr sz="1600" dirty="0">
              <a:latin typeface="Titillium"/>
            </a:endParaRPr>
          </a:p>
          <a:p>
            <a:pPr marL="0" lvl="0" indent="0" rtl="0">
              <a:spcBef>
                <a:spcPts val="0"/>
              </a:spcBef>
              <a:spcAft>
                <a:spcPts val="0"/>
              </a:spcAft>
              <a:buNone/>
            </a:pPr>
            <a:endParaRPr sz="1600" dirty="0">
              <a:latin typeface="Titill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2050" name="Picture 2" descr="Corporate Bankruptcy: A Guide for Directors and Officers | Woodruff Sawyer">
            <a:extLst>
              <a:ext uri="{FF2B5EF4-FFF2-40B4-BE49-F238E27FC236}">
                <a16:creationId xmlns:a16="http://schemas.microsoft.com/office/drawing/2014/main" id="{D76D5796-563E-CFD8-5113-68659EB99FD1}"/>
              </a:ext>
            </a:extLst>
          </p:cNvPr>
          <p:cNvPicPr>
            <a:picLocks noChangeAspect="1" noChangeArrowheads="1"/>
          </p:cNvPicPr>
          <p:nvPr/>
        </p:nvPicPr>
        <p:blipFill rotWithShape="1">
          <a:blip r:embed="rId3">
            <a:alphaModFix amt="10000"/>
            <a:extLst>
              <a:ext uri="{28A0092B-C50C-407E-A947-70E740481C1C}">
                <a14:useLocalDpi xmlns:a14="http://schemas.microsoft.com/office/drawing/2010/main" val="0"/>
              </a:ext>
            </a:extLst>
          </a:blip>
          <a:srcRect t="-1" b="-18428"/>
          <a:stretch/>
        </p:blipFill>
        <p:spPr bwMode="auto">
          <a:xfrm>
            <a:off x="9245" y="0"/>
            <a:ext cx="12182754" cy="8121836"/>
          </a:xfrm>
          <a:prstGeom prst="rect">
            <a:avLst/>
          </a:prstGeom>
          <a:noFill/>
          <a:extLst>
            <a:ext uri="{909E8E84-426E-40DD-AFC4-6F175D3DCCD1}">
              <a14:hiddenFill xmlns:a14="http://schemas.microsoft.com/office/drawing/2010/main">
                <a:solidFill>
                  <a:srgbClr val="FFFFFF"/>
                </a:solidFill>
              </a14:hiddenFill>
            </a:ext>
          </a:extLst>
        </p:spPr>
      </p:pic>
      <p:sp>
        <p:nvSpPr>
          <p:cNvPr id="440" name="Shape 440"/>
          <p:cNvSpPr txBox="1"/>
          <p:nvPr/>
        </p:nvSpPr>
        <p:spPr>
          <a:xfrm>
            <a:off x="0" y="545012"/>
            <a:ext cx="12191999" cy="532624"/>
          </a:xfrm>
          <a:prstGeom prst="rect">
            <a:avLst/>
          </a:prstGeom>
          <a:noFill/>
          <a:ln>
            <a:noFill/>
          </a:ln>
        </p:spPr>
        <p:txBody>
          <a:bodyPr spcFirstLastPara="1" wrap="square" lIns="91425" tIns="45700" rIns="91425" bIns="45700" anchor="t" anchorCtr="0">
            <a:noAutofit/>
          </a:bodyPr>
          <a:lstStyle/>
          <a:p>
            <a:pPr marL="739775" lvl="1" algn="ctr">
              <a:buClr>
                <a:schemeClr val="dk1"/>
              </a:buClr>
              <a:buSzPts val="2000"/>
            </a:pPr>
            <a:r>
              <a:rPr lang="en-US" sz="3600" dirty="0">
                <a:solidFill>
                  <a:schemeClr val="dk1"/>
                </a:solidFill>
                <a:latin typeface="Calibri" panose="020F0502020204030204" pitchFamily="34" charset="0"/>
                <a:ea typeface="Calibri"/>
                <a:cs typeface="Calibri" panose="020F0502020204030204" pitchFamily="34" charset="0"/>
                <a:sym typeface="Calibri"/>
              </a:rPr>
              <a:t>Western Community Energy </a:t>
            </a:r>
          </a:p>
        </p:txBody>
      </p:sp>
      <p:sp>
        <p:nvSpPr>
          <p:cNvPr id="441" name="Shape 441"/>
          <p:cNvSpPr/>
          <p:nvPr/>
        </p:nvSpPr>
        <p:spPr>
          <a:xfrm>
            <a:off x="1535099" y="1421455"/>
            <a:ext cx="9121800" cy="468991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Wingdings" pitchFamily="2" charset="2"/>
              <a:buChar char="§"/>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Served 6 towns in Riverside County</a:t>
            </a: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First CCA in CA to file for </a:t>
            </a:r>
            <a:r>
              <a:rPr lang="en-US" sz="2400" b="1" dirty="0">
                <a:solidFill>
                  <a:schemeClr val="dk1"/>
                </a:solidFill>
                <a:latin typeface="Calibri" panose="020F0502020204030204" pitchFamily="34" charset="0"/>
                <a:ea typeface="Calibri"/>
                <a:cs typeface="Calibri" panose="020F0502020204030204" pitchFamily="34" charset="0"/>
                <a:sym typeface="Calibri"/>
              </a:rPr>
              <a:t>bankruptcy</a:t>
            </a: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Launched during COVID-19 pandemic in April 2020</a:t>
            </a: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Did not have:</a:t>
            </a:r>
          </a:p>
          <a:p>
            <a:pPr marL="1201738" lvl="1" indent="-287338">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capital</a:t>
            </a:r>
          </a:p>
          <a:p>
            <a:pPr marL="1201738" lvl="1" indent="-287338">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financial reserves, or </a:t>
            </a:r>
          </a:p>
          <a:p>
            <a:pPr marL="1201738" lvl="1" indent="-287338">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adequately foresee power needs and energy costs </a:t>
            </a:r>
          </a:p>
          <a:p>
            <a:pPr marL="627063" lvl="1" indent="-288925">
              <a:spcAft>
                <a:spcPts val="600"/>
              </a:spcAft>
              <a:buClr>
                <a:schemeClr val="dk1"/>
              </a:buClr>
              <a:buSzPts val="2000"/>
              <a:buFont typeface="Wingdings" pitchFamily="2" charset="2"/>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Inadequate risk management, unexpected spikes in demand and compliance with state mandates can hinder a CCA’s ability to manage costs and provide competitively priced power supply</a:t>
            </a:r>
          </a:p>
          <a:p>
            <a:pPr marL="1201738" lvl="1" indent="-287338">
              <a:spcAft>
                <a:spcPts val="600"/>
              </a:spcAft>
              <a:buClr>
                <a:schemeClr val="dk1"/>
              </a:buClr>
              <a:buSzPts val="2000"/>
              <a:buFont typeface="Wingdings" pitchFamily="2" charset="2"/>
              <a:buChar char="§"/>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1139825" lvl="1" indent="-801688">
              <a:buClr>
                <a:schemeClr val="dk1"/>
              </a:buClr>
              <a:buSzPts val="2000"/>
              <a:buFont typeface="Wingdings" pitchFamily="2" charset="2"/>
              <a:buChar char="§"/>
            </a:pPr>
            <a:endParaRPr lang="en-US" sz="20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dk1"/>
              </a:buClr>
              <a:buSzPts val="2000"/>
              <a:buFont typeface="Wingdings" pitchFamily="2" charset="2"/>
              <a:buChar char="§"/>
            </a:pPr>
            <a:endParaRPr sz="2000" dirty="0">
              <a:latin typeface="Calibri" panose="020F0502020204030204" pitchFamily="34" charset="0"/>
              <a:ea typeface="Calibri"/>
              <a:cs typeface="Calibri" panose="020F0502020204030204" pitchFamily="34" charset="0"/>
              <a:sym typeface="Calibri"/>
            </a:endParaRPr>
          </a:p>
        </p:txBody>
      </p:sp>
      <p:pic>
        <p:nvPicPr>
          <p:cNvPr id="442" name="Shape 442"/>
          <p:cNvPicPr preferRelativeResize="0"/>
          <p:nvPr/>
        </p:nvPicPr>
        <p:blipFill>
          <a:blip r:embed="rId4">
            <a:alphaModFix/>
          </a:blip>
          <a:stretch>
            <a:fillRect/>
          </a:stretch>
        </p:blipFill>
        <p:spPr>
          <a:xfrm>
            <a:off x="3980994" y="1230495"/>
            <a:ext cx="4981575" cy="38100"/>
          </a:xfrm>
          <a:prstGeom prst="rect">
            <a:avLst/>
          </a:prstGeom>
          <a:noFill/>
          <a:ln>
            <a:noFill/>
          </a:ln>
        </p:spPr>
      </p:pic>
    </p:spTree>
    <p:extLst>
      <p:ext uri="{BB962C8B-B14F-4D97-AF65-F5344CB8AC3E}">
        <p14:creationId xmlns:p14="http://schemas.microsoft.com/office/powerpoint/2010/main" val="17532580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4050</Words>
  <Application>Microsoft Macintosh PowerPoint</Application>
  <PresentationFormat>Widescreen</PresentationFormat>
  <Paragraphs>453</Paragraphs>
  <Slides>34</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vt:lpstr>
      <vt:lpstr>Calibri</vt:lpstr>
      <vt:lpstr>Helvetica Neue</vt:lpstr>
      <vt:lpstr>interstate-light</vt:lpstr>
      <vt:lpstr>Karbon</vt:lpstr>
      <vt:lpstr>Roboto</vt:lpstr>
      <vt:lpstr>Source Sans Pro</vt:lpstr>
      <vt:lpstr>Titillium</vt:lpstr>
      <vt:lpstr>Titillium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dc:creator>
  <cp:lastModifiedBy>Jose Atilio Hernandez</cp:lastModifiedBy>
  <cp:revision>97</cp:revision>
  <dcterms:modified xsi:type="dcterms:W3CDTF">2023-02-06T15:28:45Z</dcterms:modified>
</cp:coreProperties>
</file>